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Relationships xmlns="http://schemas.openxmlformats.org/package/2006/relationships">
  <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 Id="rId5"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4" r:id="rId4"/>
  </p:sldMasterIdLst>
  <p:notesMasterIdLst>
    <p:notesMasterId r:id="rId74"/>
  </p:notesMasterIdLst>
  <p:handoutMasterIdLst>
    <p:handoutMasterId r:id="rId75"/>
  </p:handoutMasterIdLst>
  <p:sldIdLst>
    <p:sldId id="256" r:id="rId5"/>
    <p:sldId id="287" r:id="rId6"/>
    <p:sldId id="258" r:id="rId7"/>
    <p:sldId id="261" r:id="rId8"/>
    <p:sldId id="260" r:id="rId9"/>
    <p:sldId id="271" r:id="rId10"/>
    <p:sldId id="282" r:id="rId11"/>
    <p:sldId id="259" r:id="rId12"/>
    <p:sldId id="273" r:id="rId13"/>
    <p:sldId id="303" r:id="rId14"/>
    <p:sldId id="304" r:id="rId15"/>
    <p:sldId id="305" r:id="rId16"/>
    <p:sldId id="306" r:id="rId17"/>
    <p:sldId id="307" r:id="rId18"/>
    <p:sldId id="264" r:id="rId19"/>
    <p:sldId id="274" r:id="rId20"/>
    <p:sldId id="275" r:id="rId21"/>
    <p:sldId id="288" r:id="rId22"/>
    <p:sldId id="289" r:id="rId23"/>
    <p:sldId id="276" r:id="rId24"/>
    <p:sldId id="285" r:id="rId25"/>
    <p:sldId id="277" r:id="rId26"/>
    <p:sldId id="286" r:id="rId27"/>
    <p:sldId id="263" r:id="rId28"/>
    <p:sldId id="292" r:id="rId29"/>
    <p:sldId id="296" r:id="rId30"/>
    <p:sldId id="308" r:id="rId31"/>
    <p:sldId id="293" r:id="rId32"/>
    <p:sldId id="309" r:id="rId33"/>
    <p:sldId id="310" r:id="rId34"/>
    <p:sldId id="311" r:id="rId35"/>
    <p:sldId id="291" r:id="rId36"/>
    <p:sldId id="294" r:id="rId37"/>
    <p:sldId id="295" r:id="rId38"/>
    <p:sldId id="297" r:id="rId39"/>
    <p:sldId id="299" r:id="rId40"/>
    <p:sldId id="298" r:id="rId41"/>
    <p:sldId id="301" r:id="rId42"/>
    <p:sldId id="302" r:id="rId43"/>
    <p:sldId id="312" r:id="rId44"/>
    <p:sldId id="313" r:id="rId45"/>
    <p:sldId id="314" r:id="rId46"/>
    <p:sldId id="315" r:id="rId47"/>
    <p:sldId id="318" r:id="rId48"/>
    <p:sldId id="319" r:id="rId49"/>
    <p:sldId id="320" r:id="rId50"/>
    <p:sldId id="334" r:id="rId51"/>
    <p:sldId id="322" r:id="rId52"/>
    <p:sldId id="321" r:id="rId53"/>
    <p:sldId id="323" r:id="rId54"/>
    <p:sldId id="279" r:id="rId55"/>
    <p:sldId id="278" r:id="rId56"/>
    <p:sldId id="280" r:id="rId57"/>
    <p:sldId id="325" r:id="rId58"/>
    <p:sldId id="326" r:id="rId59"/>
    <p:sldId id="327" r:id="rId60"/>
    <p:sldId id="329" r:id="rId61"/>
    <p:sldId id="330" r:id="rId62"/>
    <p:sldId id="262" r:id="rId63"/>
    <p:sldId id="267" r:id="rId64"/>
    <p:sldId id="268" r:id="rId65"/>
    <p:sldId id="328" r:id="rId66"/>
    <p:sldId id="324" r:id="rId67"/>
    <p:sldId id="266" r:id="rId68"/>
    <p:sldId id="331" r:id="rId69"/>
    <p:sldId id="283" r:id="rId70"/>
    <p:sldId id="316" r:id="rId71"/>
    <p:sldId id="317" r:id="rId72"/>
    <p:sldId id="257"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7F3D"/>
    <a:srgbClr val="3F3EA1"/>
    <a:srgbClr val="3E3F8A"/>
    <a:srgbClr val="25257D"/>
    <a:srgbClr val="2425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F4C39F-C50C-5A4B-8E92-A626D5C78DF3}" v="63" dt="2021-04-28T19:48:29.8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29"/>
    <p:restoredTop sz="82381"/>
  </p:normalViewPr>
  <p:slideViewPr>
    <p:cSldViewPr snapToGrid="0">
      <p:cViewPr varScale="1">
        <p:scale>
          <a:sx n="104" d="100"/>
          <a:sy n="104" d="100"/>
        </p:scale>
        <p:origin x="1592" y="20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Relationships xmlns="http://schemas.openxmlformats.org/package/2006/relationships">
  <Relationship Id="rId1" Type="http://schemas.openxmlformats.org/officeDocument/2006/relationships/customXml" Target="../customXml/item1.xml"/>
  <Relationship Id="rId10" Type="http://schemas.openxmlformats.org/officeDocument/2006/relationships/slide" Target="slides/slide6.xml"/>
  <Relationship Id="rId11" Type="http://schemas.openxmlformats.org/officeDocument/2006/relationships/slide" Target="slides/slide7.xml"/>
  <Relationship Id="rId12" Type="http://schemas.openxmlformats.org/officeDocument/2006/relationships/slide" Target="slides/slide8.xml"/>
  <Relationship Id="rId13" Type="http://schemas.openxmlformats.org/officeDocument/2006/relationships/slide" Target="slides/slide9.xml"/>
  <Relationship Id="rId14" Type="http://schemas.openxmlformats.org/officeDocument/2006/relationships/slide" Target="slides/slide10.xml"/>
  <Relationship Id="rId15" Type="http://schemas.openxmlformats.org/officeDocument/2006/relationships/slide" Target="slides/slide11.xml"/>
  <Relationship Id="rId16" Type="http://schemas.openxmlformats.org/officeDocument/2006/relationships/slide" Target="slides/slide12.xml"/>
  <Relationship Id="rId17" Type="http://schemas.openxmlformats.org/officeDocument/2006/relationships/slide" Target="slides/slide13.xml"/>
  <Relationship Id="rId18" Type="http://schemas.openxmlformats.org/officeDocument/2006/relationships/slide" Target="slides/slide14.xml"/>
  <Relationship Id="rId19" Type="http://schemas.openxmlformats.org/officeDocument/2006/relationships/slide" Target="slides/slide15.xml"/>
  <Relationship Id="rId2" Type="http://schemas.openxmlformats.org/officeDocument/2006/relationships/customXml" Target="../customXml/item2.xml"/>
  <Relationship Id="rId20" Type="http://schemas.openxmlformats.org/officeDocument/2006/relationships/slide" Target="slides/slide16.xml"/>
  <Relationship Id="rId21" Type="http://schemas.openxmlformats.org/officeDocument/2006/relationships/slide" Target="slides/slide17.xml"/>
  <Relationship Id="rId22" Type="http://schemas.openxmlformats.org/officeDocument/2006/relationships/slide" Target="slides/slide18.xml"/>
  <Relationship Id="rId23" Type="http://schemas.openxmlformats.org/officeDocument/2006/relationships/slide" Target="slides/slide19.xml"/>
  <Relationship Id="rId24" Type="http://schemas.openxmlformats.org/officeDocument/2006/relationships/slide" Target="slides/slide20.xml"/>
  <Relationship Id="rId25" Type="http://schemas.openxmlformats.org/officeDocument/2006/relationships/slide" Target="slides/slide21.xml"/>
  <Relationship Id="rId26" Type="http://schemas.openxmlformats.org/officeDocument/2006/relationships/slide" Target="slides/slide22.xml"/>
  <Relationship Id="rId27" Type="http://schemas.openxmlformats.org/officeDocument/2006/relationships/slide" Target="slides/slide23.xml"/>
  <Relationship Id="rId28" Type="http://schemas.openxmlformats.org/officeDocument/2006/relationships/slide" Target="slides/slide24.xml"/>
  <Relationship Id="rId29" Type="http://schemas.openxmlformats.org/officeDocument/2006/relationships/slide" Target="slides/slide25.xml"/>
  <Relationship Id="rId3" Type="http://schemas.openxmlformats.org/officeDocument/2006/relationships/customXml" Target="../customXml/item3.xml"/>
  <Relationship Id="rId30" Type="http://schemas.openxmlformats.org/officeDocument/2006/relationships/slide" Target="slides/slide26.xml"/>
  <Relationship Id="rId31" Type="http://schemas.openxmlformats.org/officeDocument/2006/relationships/slide" Target="slides/slide27.xml"/>
  <Relationship Id="rId32" Type="http://schemas.openxmlformats.org/officeDocument/2006/relationships/slide" Target="slides/slide28.xml"/>
  <Relationship Id="rId33" Type="http://schemas.openxmlformats.org/officeDocument/2006/relationships/slide" Target="slides/slide29.xml"/>
  <Relationship Id="rId34" Type="http://schemas.openxmlformats.org/officeDocument/2006/relationships/slide" Target="slides/slide30.xml"/>
  <Relationship Id="rId35" Type="http://schemas.openxmlformats.org/officeDocument/2006/relationships/slide" Target="slides/slide31.xml"/>
  <Relationship Id="rId36" Type="http://schemas.openxmlformats.org/officeDocument/2006/relationships/slide" Target="slides/slide32.xml"/>
  <Relationship Id="rId37" Type="http://schemas.openxmlformats.org/officeDocument/2006/relationships/slide" Target="slides/slide33.xml"/>
  <Relationship Id="rId38" Type="http://schemas.openxmlformats.org/officeDocument/2006/relationships/slide" Target="slides/slide34.xml"/>
  <Relationship Id="rId39" Type="http://schemas.openxmlformats.org/officeDocument/2006/relationships/slide" Target="slides/slide35.xml"/>
  <Relationship Id="rId4" Type="http://schemas.openxmlformats.org/officeDocument/2006/relationships/slideMaster" Target="slideMasters/slideMaster1.xml"/>
  <Relationship Id="rId40" Type="http://schemas.openxmlformats.org/officeDocument/2006/relationships/slide" Target="slides/slide36.xml"/>
  <Relationship Id="rId41" Type="http://schemas.openxmlformats.org/officeDocument/2006/relationships/slide" Target="slides/slide37.xml"/>
  <Relationship Id="rId42" Type="http://schemas.openxmlformats.org/officeDocument/2006/relationships/slide" Target="slides/slide38.xml"/>
  <Relationship Id="rId43" Type="http://schemas.openxmlformats.org/officeDocument/2006/relationships/slide" Target="slides/slide39.xml"/>
  <Relationship Id="rId44" Type="http://schemas.openxmlformats.org/officeDocument/2006/relationships/slide" Target="slides/slide40.xml"/>
  <Relationship Id="rId45" Type="http://schemas.openxmlformats.org/officeDocument/2006/relationships/slide" Target="slides/slide41.xml"/>
  <Relationship Id="rId46" Type="http://schemas.openxmlformats.org/officeDocument/2006/relationships/slide" Target="slides/slide42.xml"/>
  <Relationship Id="rId47" Type="http://schemas.openxmlformats.org/officeDocument/2006/relationships/slide" Target="slides/slide43.xml"/>
  <Relationship Id="rId48" Type="http://schemas.openxmlformats.org/officeDocument/2006/relationships/slide" Target="slides/slide44.xml"/>
  <Relationship Id="rId49" Type="http://schemas.openxmlformats.org/officeDocument/2006/relationships/slide" Target="slides/slide45.xml"/>
  <Relationship Id="rId5" Type="http://schemas.openxmlformats.org/officeDocument/2006/relationships/slide" Target="slides/slide1.xml"/>
  <Relationship Id="rId50" Type="http://schemas.openxmlformats.org/officeDocument/2006/relationships/slide" Target="slides/slide46.xml"/>
  <Relationship Id="rId51" Type="http://schemas.openxmlformats.org/officeDocument/2006/relationships/slide" Target="slides/slide47.xml"/>
  <Relationship Id="rId52" Type="http://schemas.openxmlformats.org/officeDocument/2006/relationships/slide" Target="slides/slide48.xml"/>
  <Relationship Id="rId53" Type="http://schemas.openxmlformats.org/officeDocument/2006/relationships/slide" Target="slides/slide49.xml"/>
  <Relationship Id="rId54" Type="http://schemas.openxmlformats.org/officeDocument/2006/relationships/slide" Target="slides/slide50.xml"/>
  <Relationship Id="rId55" Type="http://schemas.openxmlformats.org/officeDocument/2006/relationships/slide" Target="slides/slide51.xml"/>
  <Relationship Id="rId56" Type="http://schemas.openxmlformats.org/officeDocument/2006/relationships/slide" Target="slides/slide52.xml"/>
  <Relationship Id="rId57" Type="http://schemas.openxmlformats.org/officeDocument/2006/relationships/slide" Target="slides/slide53.xml"/>
  <Relationship Id="rId58" Type="http://schemas.openxmlformats.org/officeDocument/2006/relationships/slide" Target="slides/slide54.xml"/>
  <Relationship Id="rId59" Type="http://schemas.openxmlformats.org/officeDocument/2006/relationships/slide" Target="slides/slide55.xml"/>
  <Relationship Id="rId6" Type="http://schemas.openxmlformats.org/officeDocument/2006/relationships/slide" Target="slides/slide2.xml"/>
  <Relationship Id="rId60" Type="http://schemas.openxmlformats.org/officeDocument/2006/relationships/slide" Target="slides/slide56.xml"/>
  <Relationship Id="rId61" Type="http://schemas.openxmlformats.org/officeDocument/2006/relationships/slide" Target="slides/slide57.xml"/>
  <Relationship Id="rId62" Type="http://schemas.openxmlformats.org/officeDocument/2006/relationships/slide" Target="slides/slide58.xml"/>
  <Relationship Id="rId63" Type="http://schemas.openxmlformats.org/officeDocument/2006/relationships/slide" Target="slides/slide59.xml"/>
  <Relationship Id="rId64" Type="http://schemas.openxmlformats.org/officeDocument/2006/relationships/slide" Target="slides/slide60.xml"/>
  <Relationship Id="rId65" Type="http://schemas.openxmlformats.org/officeDocument/2006/relationships/slide" Target="slides/slide61.xml"/>
  <Relationship Id="rId66" Type="http://schemas.openxmlformats.org/officeDocument/2006/relationships/slide" Target="slides/slide62.xml"/>
  <Relationship Id="rId67" Type="http://schemas.openxmlformats.org/officeDocument/2006/relationships/slide" Target="slides/slide63.xml"/>
  <Relationship Id="rId68" Type="http://schemas.openxmlformats.org/officeDocument/2006/relationships/slide" Target="slides/slide64.xml"/>
  <Relationship Id="rId69" Type="http://schemas.openxmlformats.org/officeDocument/2006/relationships/slide" Target="slides/slide65.xml"/>
  <Relationship Id="rId7" Type="http://schemas.openxmlformats.org/officeDocument/2006/relationships/slide" Target="slides/slide3.xml"/>
  <Relationship Id="rId70" Type="http://schemas.openxmlformats.org/officeDocument/2006/relationships/slide" Target="slides/slide66.xml"/>
  <Relationship Id="rId71" Type="http://schemas.openxmlformats.org/officeDocument/2006/relationships/slide" Target="slides/slide67.xml"/>
  <Relationship Id="rId72" Type="http://schemas.openxmlformats.org/officeDocument/2006/relationships/slide" Target="slides/slide68.xml"/>
  <Relationship Id="rId73" Type="http://schemas.openxmlformats.org/officeDocument/2006/relationships/slide" Target="slides/slide69.xml"/>
  <Relationship Id="rId74" Type="http://schemas.openxmlformats.org/officeDocument/2006/relationships/notesMaster" Target="notesMasters/notesMaster1.xml"/>
  <Relationship Id="rId75" Type="http://schemas.openxmlformats.org/officeDocument/2006/relationships/handoutMaster" Target="handoutMasters/handoutMaster1.xml"/>
  <Relationship Id="rId76" Type="http://schemas.openxmlformats.org/officeDocument/2006/relationships/presProps" Target="presProps.xml"/>
  <Relationship Id="rId77" Type="http://schemas.openxmlformats.org/officeDocument/2006/relationships/viewProps" Target="viewProps.xml"/>
  <Relationship Id="rId78" Type="http://schemas.openxmlformats.org/officeDocument/2006/relationships/theme" Target="theme/theme1.xml"/>
  <Relationship Id="rId79" Type="http://schemas.openxmlformats.org/officeDocument/2006/relationships/tableStyles" Target="tableStyles.xml"/>
  <Relationship Id="rId8" Type="http://schemas.openxmlformats.org/officeDocument/2006/relationships/slide" Target="slides/slide4.xml"/>
  <Relationship Id="rId80" Type="http://schemas.microsoft.com/office/2015/10/relationships/revisionInfo" Target="revisionInfo.xml"/>
  <Relationship Id="rId9" Type="http://schemas.openxmlformats.org/officeDocument/2006/relationships/slide" Target="slides/slide5.xml"/>
</Relationships>

</file>

<file path=ppt/handoutMasters/_rels/handoutMaster1.xml.rels><?xml version="1.0" encoding="UTF-8"?>

<Relationships xmlns="http://schemas.openxmlformats.org/package/2006/relationships">
  <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8D682F9-4AD3-4846-BC5F-A1ADA90EE0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FB2C678-96F1-574C-A8BD-18CAE7F2EC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C040C56-506F-F84F-B037-DE94E3A9CE95}" type="datetimeFigureOut">
              <a:rPr lang="en-US" smtClean="0"/>
              <a:t>5/10/21</a:t>
            </a:fld>
            <a:endParaRPr lang="en-US"/>
          </a:p>
        </p:txBody>
      </p:sp>
      <p:sp>
        <p:nvSpPr>
          <p:cNvPr id="4" name="Footer Placeholder 3">
            <a:extLst>
              <a:ext uri="{FF2B5EF4-FFF2-40B4-BE49-F238E27FC236}">
                <a16:creationId xmlns:a16="http://schemas.microsoft.com/office/drawing/2014/main" id="{FA586988-9A37-3A42-8B1E-F5E98F34789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A3BB4FA-94DC-8046-B720-79CBB7BE8D4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EB0BC22-CB44-CA4D-85A1-75C9454D6DF4}" type="slidenum">
              <a:rPr lang="en-US" smtClean="0"/>
              <a:t>‹#›</a:t>
            </a:fld>
            <a:endParaRPr lang="en-US"/>
          </a:p>
        </p:txBody>
      </p:sp>
    </p:spTree>
    <p:extLst>
      <p:ext uri="{BB962C8B-B14F-4D97-AF65-F5344CB8AC3E}">
        <p14:creationId xmlns:p14="http://schemas.microsoft.com/office/powerpoint/2010/main" val="1713844983"/>
      </p:ext>
    </p:extLst>
  </p:cSld>
  <p:clrMap bg1="lt1" tx1="dk1" bg2="lt2" tx2="dk2" accent1="accent1" accent2="accent2" accent3="accent3" accent4="accent4" accent5="accent5" accent6="accent6" hlink="hlink" folHlink="folHlink"/>
</p:handoutMaster>
</file>

<file path=ppt/notesMasters/_rels/notesMaster1.xml.rels><?xml version="1.0" encoding="UTF-8"?>

<Relationships xmlns="http://schemas.openxmlformats.org/package/2006/relationships">
  <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5E5EA0-87FF-614C-BF65-2E53C0E3A7B5}" type="datetimeFigureOut">
              <a:rPr lang="en-US" smtClean="0"/>
              <a:t>5/10/21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498657-18FD-B942-8D5D-755BF281FFDF}" type="slidenum">
              <a:rPr lang="en-US" smtClean="0"/>
              <a:t>‹#›</a:t>
            </a:fld>
            <a:endParaRPr lang="en-US"/>
          </a:p>
        </p:txBody>
      </p:sp>
    </p:spTree>
    <p:extLst>
      <p:ext uri="{BB962C8B-B14F-4D97-AF65-F5344CB8AC3E}">
        <p14:creationId xmlns:p14="http://schemas.microsoft.com/office/powerpoint/2010/main" val="483087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1.xml.rels><?xml version="1.0" encoding="UTF-8"?>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2.xml.rels><?xml version="1.0" encoding="UTF-8"?>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3.xml.rels><?xml version="1.0" encoding="UTF-8"?>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44.xml.rels><?xml version="1.0" encoding="UTF-8"?>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45.xml.rels><?xml version="1.0" encoding="UTF-8"?>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46.xml.rels><?xml version="1.0" encoding="UTF-8"?>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5.xml.rels><?xml version="1.0" encoding="UTF-8"?>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endParaRPr lang="en-US">
              <a:cs typeface="Calibri"/>
            </a:endParaRPr>
          </a:p>
        </p:txBody>
      </p:sp>
      <p:sp>
        <p:nvSpPr>
          <p:cNvPr id="4" name="Slide Number Placeholder 3"/>
          <p:cNvSpPr>
            <a:spLocks noGrp="1"/>
          </p:cNvSpPr>
          <p:nvPr>
            <p:ph type="sldNum" sz="quarter" idx="10"/>
          </p:nvPr>
        </p:nvSpPr>
        <p:spPr/>
        <p:txBody>
          <a:bodyPr/>
          <a:lstStyle/>
          <a:p>
            <a:fld id="{44498657-18FD-B942-8D5D-755BF281FFDF}" type="slidenum">
              <a:rPr lang="en-US" smtClean="0"/>
              <a:t>1</a:t>
            </a:fld>
            <a:endParaRPr lang="en-US"/>
          </a:p>
        </p:txBody>
      </p:sp>
    </p:spTree>
    <p:extLst>
      <p:ext uri="{BB962C8B-B14F-4D97-AF65-F5344CB8AC3E}">
        <p14:creationId xmlns:p14="http://schemas.microsoft.com/office/powerpoint/2010/main" val="1764219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We tried all types of inventive ideas to bypass their defenses, but repeatedly failed. </a:t>
            </a:r>
          </a:p>
          <a:p>
            <a:r>
              <a:rPr lang="en-US"/>
              <a:t>Either was blocked outright OR we’d get an initial beacon and it would be killed instantly. UNTIL.</a:t>
            </a:r>
          </a:p>
        </p:txBody>
      </p:sp>
      <p:sp>
        <p:nvSpPr>
          <p:cNvPr id="4" name="Slide Number Placeholder 3"/>
          <p:cNvSpPr>
            <a:spLocks noGrp="1"/>
          </p:cNvSpPr>
          <p:nvPr>
            <p:ph type="sldNum" sz="quarter" idx="5"/>
          </p:nvPr>
        </p:nvSpPr>
        <p:spPr/>
        <p:txBody>
          <a:bodyPr/>
          <a:lstStyle/>
          <a:p>
            <a:fld id="{44498657-18FD-B942-8D5D-755BF281FFDF}" type="slidenum">
              <a:rPr lang="en-US" smtClean="0"/>
              <a:t>10</a:t>
            </a:fld>
            <a:endParaRPr lang="en-US"/>
          </a:p>
        </p:txBody>
      </p:sp>
    </p:spTree>
    <p:extLst>
      <p:ext uri="{BB962C8B-B14F-4D97-AF65-F5344CB8AC3E}">
        <p14:creationId xmlns:p14="http://schemas.microsoft.com/office/powerpoint/2010/main" val="2696839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4498657-18FD-B942-8D5D-755BF281FFDF}" type="slidenum">
              <a:rPr lang="en-US" smtClean="0"/>
              <a:t>11</a:t>
            </a:fld>
            <a:endParaRPr lang="en-US"/>
          </a:p>
        </p:txBody>
      </p:sp>
    </p:spTree>
    <p:extLst>
      <p:ext uri="{BB962C8B-B14F-4D97-AF65-F5344CB8AC3E}">
        <p14:creationId xmlns:p14="http://schemas.microsoft.com/office/powerpoint/2010/main" val="2473046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4498657-18FD-B942-8D5D-755BF281FFDF}" type="slidenum">
              <a:rPr lang="en-US" smtClean="0"/>
              <a:t>12</a:t>
            </a:fld>
            <a:endParaRPr lang="en-US"/>
          </a:p>
        </p:txBody>
      </p:sp>
    </p:spTree>
    <p:extLst>
      <p:ext uri="{BB962C8B-B14F-4D97-AF65-F5344CB8AC3E}">
        <p14:creationId xmlns:p14="http://schemas.microsoft.com/office/powerpoint/2010/main" val="7027485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code works and we get our hello world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Benefits of this are we aren’t restricted to a windows environment to compile standalone </a:t>
            </a:r>
            <a:r>
              <a:rPr lang="en-US" dirty="0" err="1"/>
              <a:t>f#</a:t>
            </a:r>
            <a:r>
              <a:rPr lang="en-US" dirty="0"/>
              <a:t>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just take the compiled app and run it on a windows system</a:t>
            </a:r>
          </a:p>
        </p:txBody>
      </p:sp>
      <p:sp>
        <p:nvSpPr>
          <p:cNvPr id="4" name="Slide Number Placeholder 3"/>
          <p:cNvSpPr>
            <a:spLocks noGrp="1"/>
          </p:cNvSpPr>
          <p:nvPr>
            <p:ph type="sldNum" sz="quarter" idx="5"/>
          </p:nvPr>
        </p:nvSpPr>
        <p:spPr/>
        <p:txBody>
          <a:bodyPr/>
          <a:lstStyle/>
          <a:p>
            <a:fld id="{44498657-18FD-B942-8D5D-755BF281FFDF}" type="slidenum">
              <a:rPr lang="en-US" smtClean="0"/>
              <a:t>13</a:t>
            </a:fld>
            <a:endParaRPr lang="en-US"/>
          </a:p>
        </p:txBody>
      </p:sp>
    </p:spTree>
    <p:extLst>
      <p:ext uri="{BB962C8B-B14F-4D97-AF65-F5344CB8AC3E}">
        <p14:creationId xmlns:p14="http://schemas.microsoft.com/office/powerpoint/2010/main" val="432660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JOE DOES THE NEXT 9 SLIDES</a:t>
            </a:r>
          </a:p>
        </p:txBody>
      </p:sp>
      <p:sp>
        <p:nvSpPr>
          <p:cNvPr id="4" name="Slide Number Placeholder 3"/>
          <p:cNvSpPr>
            <a:spLocks noGrp="1"/>
          </p:cNvSpPr>
          <p:nvPr>
            <p:ph type="sldNum" sz="quarter" idx="5"/>
          </p:nvPr>
        </p:nvSpPr>
        <p:spPr/>
        <p:txBody>
          <a:bodyPr/>
          <a:lstStyle/>
          <a:p>
            <a:fld id="{44498657-18FD-B942-8D5D-755BF281FFDF}" type="slidenum">
              <a:rPr lang="en-US" smtClean="0"/>
              <a:t>14</a:t>
            </a:fld>
            <a:endParaRPr lang="en-US"/>
          </a:p>
        </p:txBody>
      </p:sp>
    </p:spTree>
    <p:extLst>
      <p:ext uri="{BB962C8B-B14F-4D97-AF65-F5344CB8AC3E}">
        <p14:creationId xmlns:p14="http://schemas.microsoft.com/office/powerpoint/2010/main" val="1227002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Picking back up on our engagement in December. We had failed to establish a C2 channel using nearly every trick in our toolkit, until we tried using F#.</a:t>
            </a:r>
          </a:p>
        </p:txBody>
      </p:sp>
      <p:sp>
        <p:nvSpPr>
          <p:cNvPr id="4" name="Slide Number Placeholder 3"/>
          <p:cNvSpPr>
            <a:spLocks noGrp="1"/>
          </p:cNvSpPr>
          <p:nvPr>
            <p:ph type="sldNum" sz="quarter" idx="5"/>
          </p:nvPr>
        </p:nvSpPr>
        <p:spPr/>
        <p:txBody>
          <a:bodyPr/>
          <a:lstStyle/>
          <a:p>
            <a:fld id="{44498657-18FD-B942-8D5D-755BF281FFDF}" type="slidenum">
              <a:rPr lang="en-US" smtClean="0"/>
              <a:t>15</a:t>
            </a:fld>
            <a:endParaRPr lang="en-US"/>
          </a:p>
        </p:txBody>
      </p:sp>
    </p:spTree>
    <p:extLst>
      <p:ext uri="{BB962C8B-B14F-4D97-AF65-F5344CB8AC3E}">
        <p14:creationId xmlns:p14="http://schemas.microsoft.com/office/powerpoint/2010/main" val="35427229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Since our goal was establishing comms, the first thing we did was search for a shellcode injection template in F#. Fortunately, Vincent </a:t>
            </a:r>
            <a:r>
              <a:rPr lang="en-US" err="1"/>
              <a:t>Yiu</a:t>
            </a:r>
            <a:r>
              <a:rPr lang="en-US"/>
              <a:t> had already built one a couple years back. Armed with a proof of concept F# source code file, we went to work to figure out how to execute F# on the target machine.</a:t>
            </a:r>
          </a:p>
        </p:txBody>
      </p:sp>
      <p:sp>
        <p:nvSpPr>
          <p:cNvPr id="4" name="Slide Number Placeholder 3"/>
          <p:cNvSpPr>
            <a:spLocks noGrp="1"/>
          </p:cNvSpPr>
          <p:nvPr>
            <p:ph type="sldNum" sz="quarter" idx="5"/>
          </p:nvPr>
        </p:nvSpPr>
        <p:spPr/>
        <p:txBody>
          <a:bodyPr/>
          <a:lstStyle/>
          <a:p>
            <a:fld id="{44498657-18FD-B942-8D5D-755BF281FFDF}" type="slidenum">
              <a:rPr lang="en-US" smtClean="0"/>
              <a:t>16</a:t>
            </a:fld>
            <a:endParaRPr lang="en-US"/>
          </a:p>
        </p:txBody>
      </p:sp>
    </p:spTree>
    <p:extLst>
      <p:ext uri="{BB962C8B-B14F-4D97-AF65-F5344CB8AC3E}">
        <p14:creationId xmlns:p14="http://schemas.microsoft.com/office/powerpoint/2010/main" val="220577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Visual Studio isn’t installed, F# won’t execute.</a:t>
            </a:r>
          </a:p>
        </p:txBody>
      </p:sp>
      <p:sp>
        <p:nvSpPr>
          <p:cNvPr id="4" name="Slide Number Placeholder 3"/>
          <p:cNvSpPr>
            <a:spLocks noGrp="1"/>
          </p:cNvSpPr>
          <p:nvPr>
            <p:ph type="sldNum" sz="quarter" idx="5"/>
          </p:nvPr>
        </p:nvSpPr>
        <p:spPr/>
        <p:txBody>
          <a:bodyPr/>
          <a:lstStyle/>
          <a:p>
            <a:fld id="{44498657-18FD-B942-8D5D-755BF281FFDF}" type="slidenum">
              <a:rPr lang="en-US" smtClean="0"/>
              <a:t>17</a:t>
            </a:fld>
            <a:endParaRPr lang="en-US"/>
          </a:p>
        </p:txBody>
      </p:sp>
    </p:spTree>
    <p:extLst>
      <p:ext uri="{BB962C8B-B14F-4D97-AF65-F5344CB8AC3E}">
        <p14:creationId xmlns:p14="http://schemas.microsoft.com/office/powerpoint/2010/main" val="1489655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on our VM with Visual Studio installed, we found </a:t>
            </a:r>
            <a:r>
              <a:rPr lang="en-US" err="1"/>
              <a:t>fsi.exe</a:t>
            </a:r>
            <a:r>
              <a:rPr lang="en-US"/>
              <a:t>. </a:t>
            </a:r>
          </a:p>
        </p:txBody>
      </p:sp>
      <p:sp>
        <p:nvSpPr>
          <p:cNvPr id="4" name="Slide Number Placeholder 3"/>
          <p:cNvSpPr>
            <a:spLocks noGrp="1"/>
          </p:cNvSpPr>
          <p:nvPr>
            <p:ph type="sldNum" sz="quarter" idx="5"/>
          </p:nvPr>
        </p:nvSpPr>
        <p:spPr/>
        <p:txBody>
          <a:bodyPr/>
          <a:lstStyle/>
          <a:p>
            <a:fld id="{44498657-18FD-B942-8D5D-755BF281FFDF}" type="slidenum">
              <a:rPr lang="en-US" smtClean="0"/>
              <a:t>18</a:t>
            </a:fld>
            <a:endParaRPr lang="en-US"/>
          </a:p>
        </p:txBody>
      </p:sp>
    </p:spTree>
    <p:extLst>
      <p:ext uri="{BB962C8B-B14F-4D97-AF65-F5344CB8AC3E}">
        <p14:creationId xmlns:p14="http://schemas.microsoft.com/office/powerpoint/2010/main" val="60029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an alternative location, check out the dotnet subfolder in Program Files for an x64 version of </a:t>
            </a:r>
            <a:r>
              <a:rPr lang="en-US" err="1"/>
              <a:t>fsi.exe</a:t>
            </a:r>
            <a:r>
              <a:rPr lang="en-US"/>
              <a:t>.</a:t>
            </a:r>
          </a:p>
        </p:txBody>
      </p:sp>
      <p:sp>
        <p:nvSpPr>
          <p:cNvPr id="4" name="Slide Number Placeholder 3"/>
          <p:cNvSpPr>
            <a:spLocks noGrp="1"/>
          </p:cNvSpPr>
          <p:nvPr>
            <p:ph type="sldNum" sz="quarter" idx="5"/>
          </p:nvPr>
        </p:nvSpPr>
        <p:spPr/>
        <p:txBody>
          <a:bodyPr/>
          <a:lstStyle/>
          <a:p>
            <a:fld id="{44498657-18FD-B942-8D5D-755BF281FFDF}" type="slidenum">
              <a:rPr lang="en-US" smtClean="0"/>
              <a:t>19</a:t>
            </a:fld>
            <a:endParaRPr lang="en-US"/>
          </a:p>
        </p:txBody>
      </p:sp>
    </p:spTree>
    <p:extLst>
      <p:ext uri="{BB962C8B-B14F-4D97-AF65-F5344CB8AC3E}">
        <p14:creationId xmlns:p14="http://schemas.microsoft.com/office/powerpoint/2010/main" val="1142556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JOE DOES THE NEXT 6 SLIDES</a:t>
            </a:r>
          </a:p>
        </p:txBody>
      </p:sp>
      <p:sp>
        <p:nvSpPr>
          <p:cNvPr id="4" name="Slide Number Placeholder 3"/>
          <p:cNvSpPr>
            <a:spLocks noGrp="1"/>
          </p:cNvSpPr>
          <p:nvPr>
            <p:ph type="sldNum" sz="quarter" idx="5"/>
          </p:nvPr>
        </p:nvSpPr>
        <p:spPr/>
        <p:txBody>
          <a:bodyPr/>
          <a:lstStyle/>
          <a:p>
            <a:fld id="{44498657-18FD-B942-8D5D-755BF281FFDF}" type="slidenum">
              <a:rPr lang="en-US" smtClean="0"/>
              <a:t>2</a:t>
            </a:fld>
            <a:endParaRPr lang="en-US"/>
          </a:p>
        </p:txBody>
      </p:sp>
    </p:spTree>
    <p:extLst>
      <p:ext uri="{BB962C8B-B14F-4D97-AF65-F5344CB8AC3E}">
        <p14:creationId xmlns:p14="http://schemas.microsoft.com/office/powerpoint/2010/main" val="42387922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used FSI, but had to iteratively figure out what files were needed.</a:t>
            </a:r>
          </a:p>
        </p:txBody>
      </p:sp>
      <p:sp>
        <p:nvSpPr>
          <p:cNvPr id="4" name="Slide Number Placeholder 3"/>
          <p:cNvSpPr>
            <a:spLocks noGrp="1"/>
          </p:cNvSpPr>
          <p:nvPr>
            <p:ph type="sldNum" sz="quarter" idx="5"/>
          </p:nvPr>
        </p:nvSpPr>
        <p:spPr/>
        <p:txBody>
          <a:bodyPr/>
          <a:lstStyle/>
          <a:p>
            <a:fld id="{44498657-18FD-B942-8D5D-755BF281FFDF}" type="slidenum">
              <a:rPr lang="en-US" smtClean="0"/>
              <a:t>20</a:t>
            </a:fld>
            <a:endParaRPr lang="en-US"/>
          </a:p>
        </p:txBody>
      </p:sp>
    </p:spTree>
    <p:extLst>
      <p:ext uri="{BB962C8B-B14F-4D97-AF65-F5344CB8AC3E}">
        <p14:creationId xmlns:p14="http://schemas.microsoft.com/office/powerpoint/2010/main" val="38817376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used FSI, but had to iteratively figure out what files were needed.</a:t>
            </a:r>
          </a:p>
        </p:txBody>
      </p:sp>
      <p:sp>
        <p:nvSpPr>
          <p:cNvPr id="4" name="Slide Number Placeholder 3"/>
          <p:cNvSpPr>
            <a:spLocks noGrp="1"/>
          </p:cNvSpPr>
          <p:nvPr>
            <p:ph type="sldNum" sz="quarter" idx="5"/>
          </p:nvPr>
        </p:nvSpPr>
        <p:spPr/>
        <p:txBody>
          <a:bodyPr/>
          <a:lstStyle/>
          <a:p>
            <a:fld id="{44498657-18FD-B942-8D5D-755BF281FFDF}" type="slidenum">
              <a:rPr lang="en-US" smtClean="0"/>
              <a:t>21</a:t>
            </a:fld>
            <a:endParaRPr lang="en-US"/>
          </a:p>
        </p:txBody>
      </p:sp>
    </p:spTree>
    <p:extLst>
      <p:ext uri="{BB962C8B-B14F-4D97-AF65-F5344CB8AC3E}">
        <p14:creationId xmlns:p14="http://schemas.microsoft.com/office/powerpoint/2010/main" val="18455941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Transferred the files over. And eventually found the 4 additional DLLs required to execute </a:t>
            </a:r>
            <a:r>
              <a:rPr lang="en-US" err="1"/>
              <a:t>FSI.exe</a:t>
            </a:r>
            <a:r>
              <a:rPr lang="en-US"/>
              <a:t> on a remote machine. </a:t>
            </a:r>
          </a:p>
          <a:p>
            <a:endParaRPr lang="en-US"/>
          </a:p>
          <a:p>
            <a:r>
              <a:rPr lang="en-US"/>
              <a:t>So we zipped those five files and copied them over to our target machine. Since they are all Microsoft signed files, we could execute them.</a:t>
            </a:r>
          </a:p>
          <a:p>
            <a:endParaRPr lang="en-US"/>
          </a:p>
        </p:txBody>
      </p:sp>
      <p:sp>
        <p:nvSpPr>
          <p:cNvPr id="4" name="Slide Number Placeholder 3"/>
          <p:cNvSpPr>
            <a:spLocks noGrp="1"/>
          </p:cNvSpPr>
          <p:nvPr>
            <p:ph type="sldNum" sz="quarter" idx="5"/>
          </p:nvPr>
        </p:nvSpPr>
        <p:spPr/>
        <p:txBody>
          <a:bodyPr/>
          <a:lstStyle/>
          <a:p>
            <a:fld id="{44498657-18FD-B942-8D5D-755BF281FFDF}" type="slidenum">
              <a:rPr lang="en-US" smtClean="0"/>
              <a:t>22</a:t>
            </a:fld>
            <a:endParaRPr lang="en-US"/>
          </a:p>
        </p:txBody>
      </p:sp>
    </p:spTree>
    <p:extLst>
      <p:ext uri="{BB962C8B-B14F-4D97-AF65-F5344CB8AC3E}">
        <p14:creationId xmlns:p14="http://schemas.microsoft.com/office/powerpoint/2010/main" val="12232449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CHRIS DOES THE NEXT 11 SLIDES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 proof of concept, here’s a F# script file with shellcode for popping calc and executing through </a:t>
            </a:r>
            <a:r>
              <a:rPr lang="en-US" dirty="0" err="1"/>
              <a:t>fsi.exe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then, we’ve dedicated some time to learn how to code in F# and add to our internal toolset additional F# tools.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Reiterate how this allowed us to drop only Microsoft-signed files and then our scripting file…and got execution. </a:t>
            </a:r>
          </a:p>
          <a:p>
            <a:endParaRPr lang="en-US" dirty="0"/>
          </a:p>
        </p:txBody>
      </p:sp>
      <p:sp>
        <p:nvSpPr>
          <p:cNvPr id="4" name="Slide Number Placeholder 3"/>
          <p:cNvSpPr>
            <a:spLocks noGrp="1"/>
          </p:cNvSpPr>
          <p:nvPr>
            <p:ph type="sldNum" sz="quarter" idx="5"/>
          </p:nvPr>
        </p:nvSpPr>
        <p:spPr/>
        <p:txBody>
          <a:bodyPr/>
          <a:lstStyle/>
          <a:p>
            <a:fld id="{44498657-18FD-B942-8D5D-755BF281FFDF}" type="slidenum">
              <a:rPr lang="en-US" smtClean="0"/>
              <a:t>23</a:t>
            </a:fld>
            <a:endParaRPr lang="en-US"/>
          </a:p>
        </p:txBody>
      </p:sp>
    </p:spTree>
    <p:extLst>
      <p:ext uri="{BB962C8B-B14F-4D97-AF65-F5344CB8AC3E}">
        <p14:creationId xmlns:p14="http://schemas.microsoft.com/office/powerpoint/2010/main" val="1072310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used techniques in offensive security is a concept called Execute-Assembly. For those not familiar with it, it’s built into popular C2 frameworks like Cobalt Strike, Covenant, Meterpreter, etc. The idea is you write whatever code you want to execute on your victim machine in C#, compile it and then pass the local assembly into the C2 framework and it’ll execute that assembly in memory on the target machine.</a:t>
            </a:r>
          </a:p>
          <a:p>
            <a:endParaRPr lang="en-US" dirty="0"/>
          </a:p>
          <a:p>
            <a:r>
              <a:rPr lang="en-US" dirty="0"/>
              <a:t>Let’s take a closer look at how this typically works with C#.</a:t>
            </a:r>
          </a:p>
        </p:txBody>
      </p:sp>
      <p:sp>
        <p:nvSpPr>
          <p:cNvPr id="4" name="Slide Number Placeholder 3"/>
          <p:cNvSpPr>
            <a:spLocks noGrp="1"/>
          </p:cNvSpPr>
          <p:nvPr>
            <p:ph type="sldNum" sz="quarter" idx="5"/>
          </p:nvPr>
        </p:nvSpPr>
        <p:spPr/>
        <p:txBody>
          <a:bodyPr/>
          <a:lstStyle/>
          <a:p>
            <a:fld id="{44498657-18FD-B942-8D5D-755BF281FFDF}" type="slidenum">
              <a:rPr lang="en-US" smtClean="0"/>
              <a:t>24</a:t>
            </a:fld>
            <a:endParaRPr lang="en-US"/>
          </a:p>
        </p:txBody>
      </p:sp>
    </p:spTree>
    <p:extLst>
      <p:ext uri="{BB962C8B-B14F-4D97-AF65-F5344CB8AC3E}">
        <p14:creationId xmlns:p14="http://schemas.microsoft.com/office/powerpoint/2010/main" val="32870662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your typical Hello World program in C#.</a:t>
            </a:r>
          </a:p>
        </p:txBody>
      </p:sp>
      <p:sp>
        <p:nvSpPr>
          <p:cNvPr id="4" name="Slide Number Placeholder 3"/>
          <p:cNvSpPr>
            <a:spLocks noGrp="1"/>
          </p:cNvSpPr>
          <p:nvPr>
            <p:ph type="sldNum" sz="quarter" idx="5"/>
          </p:nvPr>
        </p:nvSpPr>
        <p:spPr/>
        <p:txBody>
          <a:bodyPr/>
          <a:lstStyle/>
          <a:p>
            <a:fld id="{44498657-18FD-B942-8D5D-755BF281FFDF}" type="slidenum">
              <a:rPr lang="en-US" smtClean="0"/>
              <a:t>25</a:t>
            </a:fld>
            <a:endParaRPr lang="en-US"/>
          </a:p>
        </p:txBody>
      </p:sp>
    </p:spTree>
    <p:extLst>
      <p:ext uri="{BB962C8B-B14F-4D97-AF65-F5344CB8AC3E}">
        <p14:creationId xmlns:p14="http://schemas.microsoft.com/office/powerpoint/2010/main" val="10627841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expected, the assembly executed in memory and spat out our line of text.</a:t>
            </a:r>
          </a:p>
          <a:p>
            <a:endParaRPr lang="en-US" dirty="0"/>
          </a:p>
          <a:p>
            <a:r>
              <a:rPr lang="en-US" dirty="0"/>
              <a:t>Before we try this in F#, let’s take a quick peek under the hood to see how the execute-assembly concept works.</a:t>
            </a:r>
          </a:p>
        </p:txBody>
      </p:sp>
      <p:sp>
        <p:nvSpPr>
          <p:cNvPr id="4" name="Slide Number Placeholder 3"/>
          <p:cNvSpPr>
            <a:spLocks noGrp="1"/>
          </p:cNvSpPr>
          <p:nvPr>
            <p:ph type="sldNum" sz="quarter" idx="5"/>
          </p:nvPr>
        </p:nvSpPr>
        <p:spPr/>
        <p:txBody>
          <a:bodyPr/>
          <a:lstStyle/>
          <a:p>
            <a:fld id="{44498657-18FD-B942-8D5D-755BF281FFDF}" type="slidenum">
              <a:rPr lang="en-US" smtClean="0"/>
              <a:t>26</a:t>
            </a:fld>
            <a:endParaRPr lang="en-US"/>
          </a:p>
        </p:txBody>
      </p:sp>
    </p:spTree>
    <p:extLst>
      <p:ext uri="{BB962C8B-B14F-4D97-AF65-F5344CB8AC3E}">
        <p14:creationId xmlns:p14="http://schemas.microsoft.com/office/powerpoint/2010/main" val="32310302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498657-18FD-B942-8D5D-755BF281FFDF}" type="slidenum">
              <a:rPr lang="en-US" smtClean="0"/>
              <a:t>27</a:t>
            </a:fld>
            <a:endParaRPr lang="en-US"/>
          </a:p>
        </p:txBody>
      </p:sp>
    </p:spTree>
    <p:extLst>
      <p:ext uri="{BB962C8B-B14F-4D97-AF65-F5344CB8AC3E}">
        <p14:creationId xmlns:p14="http://schemas.microsoft.com/office/powerpoint/2010/main" val="4092720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Slides detailing </a:t>
            </a:r>
            <a:r>
              <a:rPr lang="en-US" dirty="0" err="1"/>
              <a:t>CLRHosting</a:t>
            </a:r>
            <a:r>
              <a:rPr lang="en-US" dirty="0"/>
              <a:t>…explaining the different components. This is needed to set us up for:</a:t>
            </a:r>
          </a:p>
          <a:p>
            <a:pPr marL="228600" indent="-228600">
              <a:buAutoNum type="arabicPeriod"/>
            </a:pPr>
            <a:r>
              <a:rPr lang="en-US" dirty="0"/>
              <a:t>Understanding what Invoke_3 failed error means in CS (which is when we try to execute F# via execute-assembly)</a:t>
            </a:r>
          </a:p>
          <a:p>
            <a:pPr marL="228600" indent="-228600">
              <a:buAutoNum type="arabicPeriod"/>
            </a:pPr>
            <a:r>
              <a:rPr lang="en-US" dirty="0"/>
              <a:t>Updating execute-assembly to work for F#.</a:t>
            </a:r>
          </a:p>
        </p:txBody>
      </p:sp>
      <p:sp>
        <p:nvSpPr>
          <p:cNvPr id="4" name="Slide Number Placeholder 3"/>
          <p:cNvSpPr>
            <a:spLocks noGrp="1"/>
          </p:cNvSpPr>
          <p:nvPr>
            <p:ph type="sldNum" sz="quarter" idx="5"/>
          </p:nvPr>
        </p:nvSpPr>
        <p:spPr/>
        <p:txBody>
          <a:bodyPr/>
          <a:lstStyle/>
          <a:p>
            <a:fld id="{44498657-18FD-B942-8D5D-755BF281FFDF}" type="slidenum">
              <a:rPr lang="en-US" smtClean="0"/>
              <a:t>28</a:t>
            </a:fld>
            <a:endParaRPr lang="en-US"/>
          </a:p>
        </p:txBody>
      </p:sp>
    </p:spTree>
    <p:extLst>
      <p:ext uri="{BB962C8B-B14F-4D97-AF65-F5344CB8AC3E}">
        <p14:creationId xmlns:p14="http://schemas.microsoft.com/office/powerpoint/2010/main" val="41742201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498657-18FD-B942-8D5D-755BF281FFDF}" type="slidenum">
              <a:rPr lang="en-US" smtClean="0"/>
              <a:t>29</a:t>
            </a:fld>
            <a:endParaRPr lang="en-US"/>
          </a:p>
        </p:txBody>
      </p:sp>
    </p:spTree>
    <p:extLst>
      <p:ext uri="{BB962C8B-B14F-4D97-AF65-F5344CB8AC3E}">
        <p14:creationId xmlns:p14="http://schemas.microsoft.com/office/powerpoint/2010/main" val="3901607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171450" indent="-171450">
              <a:buFontTx/>
              <a:buChar char="-"/>
            </a:pPr>
            <a:r>
              <a:rPr lang="en-US" dirty="0"/>
              <a:t>In December last year (2020), a client asked us to do an internal pen test. We were provided a VM on their network and tasked with a few objectives. </a:t>
            </a:r>
          </a:p>
          <a:p>
            <a:pPr marL="171450" indent="-171450">
              <a:buFontTx/>
              <a:buChar char="-"/>
            </a:pPr>
            <a:r>
              <a:rPr lang="en-US" dirty="0"/>
              <a:t>One of those objectives was seemingly simple – establish C2 communications. Easy, right? It took us three days.</a:t>
            </a:r>
          </a:p>
          <a:p>
            <a:endParaRPr lang="en-US" dirty="0"/>
          </a:p>
        </p:txBody>
      </p:sp>
      <p:sp>
        <p:nvSpPr>
          <p:cNvPr id="4" name="Slide Number Placeholder 3"/>
          <p:cNvSpPr>
            <a:spLocks noGrp="1"/>
          </p:cNvSpPr>
          <p:nvPr>
            <p:ph type="sldNum" sz="quarter" idx="5"/>
          </p:nvPr>
        </p:nvSpPr>
        <p:spPr/>
        <p:txBody>
          <a:bodyPr/>
          <a:lstStyle/>
          <a:p>
            <a:fld id="{44498657-18FD-B942-8D5D-755BF281FFDF}" type="slidenum">
              <a:rPr lang="en-US" smtClean="0"/>
              <a:t>3</a:t>
            </a:fld>
            <a:endParaRPr lang="en-US"/>
          </a:p>
        </p:txBody>
      </p:sp>
    </p:spTree>
    <p:extLst>
      <p:ext uri="{BB962C8B-B14F-4D97-AF65-F5344CB8AC3E}">
        <p14:creationId xmlns:p14="http://schemas.microsoft.com/office/powerpoint/2010/main" val="33478459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498657-18FD-B942-8D5D-755BF281FFDF}" type="slidenum">
              <a:rPr lang="en-US" smtClean="0"/>
              <a:t>30</a:t>
            </a:fld>
            <a:endParaRPr lang="en-US"/>
          </a:p>
        </p:txBody>
      </p:sp>
    </p:spTree>
    <p:extLst>
      <p:ext uri="{BB962C8B-B14F-4D97-AF65-F5344CB8AC3E}">
        <p14:creationId xmlns:p14="http://schemas.microsoft.com/office/powerpoint/2010/main" val="7507727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498657-18FD-B942-8D5D-755BF281FFDF}" type="slidenum">
              <a:rPr lang="en-US" smtClean="0"/>
              <a:t>31</a:t>
            </a:fld>
            <a:endParaRPr lang="en-US"/>
          </a:p>
        </p:txBody>
      </p:sp>
    </p:spTree>
    <p:extLst>
      <p:ext uri="{BB962C8B-B14F-4D97-AF65-F5344CB8AC3E}">
        <p14:creationId xmlns:p14="http://schemas.microsoft.com/office/powerpoint/2010/main" val="5854109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covered how execute assembly works in C#, let’s take a look at copying that with F#. Here is the equivalent hello world program in F#. </a:t>
            </a:r>
          </a:p>
          <a:p>
            <a:r>
              <a:rPr lang="en-US" dirty="0"/>
              <a:t>We’ll compile this into an executable and then attempt to run it through execute-assembly.</a:t>
            </a:r>
          </a:p>
        </p:txBody>
      </p:sp>
      <p:sp>
        <p:nvSpPr>
          <p:cNvPr id="4" name="Slide Number Placeholder 3"/>
          <p:cNvSpPr>
            <a:spLocks noGrp="1"/>
          </p:cNvSpPr>
          <p:nvPr>
            <p:ph type="sldNum" sz="quarter" idx="5"/>
          </p:nvPr>
        </p:nvSpPr>
        <p:spPr/>
        <p:txBody>
          <a:bodyPr/>
          <a:lstStyle/>
          <a:p>
            <a:fld id="{44498657-18FD-B942-8D5D-755BF281FFDF}" type="slidenum">
              <a:rPr lang="en-US" smtClean="0"/>
              <a:t>32</a:t>
            </a:fld>
            <a:endParaRPr lang="en-US"/>
          </a:p>
        </p:txBody>
      </p:sp>
    </p:spTree>
    <p:extLst>
      <p:ext uri="{BB962C8B-B14F-4D97-AF65-F5344CB8AC3E}">
        <p14:creationId xmlns:p14="http://schemas.microsoft.com/office/powerpoint/2010/main" val="38863550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when we ran the C# hello world through execute assembly, this is failing with the error “Invoke_3 on </a:t>
            </a:r>
            <a:r>
              <a:rPr lang="en-US" dirty="0" err="1"/>
              <a:t>EntryPoint</a:t>
            </a:r>
            <a:r>
              <a:rPr lang="en-US" dirty="0"/>
              <a:t>”. </a:t>
            </a:r>
          </a:p>
        </p:txBody>
      </p:sp>
      <p:sp>
        <p:nvSpPr>
          <p:cNvPr id="4" name="Slide Number Placeholder 3"/>
          <p:cNvSpPr>
            <a:spLocks noGrp="1"/>
          </p:cNvSpPr>
          <p:nvPr>
            <p:ph type="sldNum" sz="quarter" idx="5"/>
          </p:nvPr>
        </p:nvSpPr>
        <p:spPr/>
        <p:txBody>
          <a:bodyPr/>
          <a:lstStyle/>
          <a:p>
            <a:fld id="{44498657-18FD-B942-8D5D-755BF281FFDF}" type="slidenum">
              <a:rPr lang="en-US" smtClean="0"/>
              <a:t>33</a:t>
            </a:fld>
            <a:endParaRPr lang="en-US"/>
          </a:p>
        </p:txBody>
      </p:sp>
    </p:spTree>
    <p:extLst>
      <p:ext uri="{BB962C8B-B14F-4D97-AF65-F5344CB8AC3E}">
        <p14:creationId xmlns:p14="http://schemas.microsoft.com/office/powerpoint/2010/main" val="12238079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JOE DOES THE NEXT 5 SLIDES</a:t>
            </a:r>
          </a:p>
          <a:p>
            <a:endParaRPr lang="en-US" dirty="0"/>
          </a:p>
          <a:p>
            <a:r>
              <a:rPr lang="en-US" dirty="0"/>
              <a:t>We tried running the same basic binary on the victim VM via GUI and this is the error we get. So it’s a slightly different error, but it’s the same root cause. Unlike our C# assembly, the F# assembly relies on </a:t>
            </a:r>
            <a:r>
              <a:rPr lang="en-US" dirty="0" err="1"/>
              <a:t>Fsharp.Core.dll</a:t>
            </a:r>
            <a:r>
              <a:rPr lang="en-US" dirty="0"/>
              <a:t> and that library is not included by default. </a:t>
            </a:r>
          </a:p>
          <a:p>
            <a:endParaRPr lang="en-US" dirty="0"/>
          </a:p>
          <a:p>
            <a:r>
              <a:rPr lang="en-US" dirty="0"/>
              <a:t>Had we caught the error within our F# code, we possibly would have seen this error, however we didn’t so we were presented with the Invoke_3 error</a:t>
            </a:r>
          </a:p>
          <a:p>
            <a:endParaRPr lang="en-US" dirty="0"/>
          </a:p>
          <a:p>
            <a:r>
              <a:rPr lang="en-US" dirty="0"/>
              <a:t>At this point, we were left with trying to figure out our next steps.</a:t>
            </a:r>
          </a:p>
          <a:p>
            <a:endParaRPr lang="en-US" dirty="0"/>
          </a:p>
        </p:txBody>
      </p:sp>
      <p:sp>
        <p:nvSpPr>
          <p:cNvPr id="4" name="Slide Number Placeholder 3"/>
          <p:cNvSpPr>
            <a:spLocks noGrp="1"/>
          </p:cNvSpPr>
          <p:nvPr>
            <p:ph type="sldNum" sz="quarter" idx="5"/>
          </p:nvPr>
        </p:nvSpPr>
        <p:spPr/>
        <p:txBody>
          <a:bodyPr/>
          <a:lstStyle/>
          <a:p>
            <a:fld id="{44498657-18FD-B942-8D5D-755BF281FFDF}" type="slidenum">
              <a:rPr lang="en-US" smtClean="0"/>
              <a:t>34</a:t>
            </a:fld>
            <a:endParaRPr lang="en-US"/>
          </a:p>
        </p:txBody>
      </p:sp>
    </p:spTree>
    <p:extLst>
      <p:ext uri="{BB962C8B-B14F-4D97-AF65-F5344CB8AC3E}">
        <p14:creationId xmlns:p14="http://schemas.microsoft.com/office/powerpoint/2010/main" val="39432025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498657-18FD-B942-8D5D-755BF281FFDF}" type="slidenum">
              <a:rPr lang="en-US" smtClean="0"/>
              <a:t>35</a:t>
            </a:fld>
            <a:endParaRPr lang="en-US"/>
          </a:p>
        </p:txBody>
      </p:sp>
    </p:spTree>
    <p:extLst>
      <p:ext uri="{BB962C8B-B14F-4D97-AF65-F5344CB8AC3E}">
        <p14:creationId xmlns:p14="http://schemas.microsoft.com/office/powerpoint/2010/main" val="41845934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can see we’re in a directory without any of the required DLLs, and we simply call the the FSC compiler with the standalone option and then we can execute the assembly.</a:t>
            </a:r>
          </a:p>
          <a:p>
            <a:endParaRPr lang="en-US" dirty="0"/>
          </a:p>
          <a:p>
            <a:r>
              <a:rPr lang="en-US" dirty="0"/>
              <a:t>BUT, it’s massive. 1.5Mb for just printing hello world. If you’re familiar with Cobalt Strike, you’ll know that it does not play nicely with .NET assemblies greater than 1Mb. As a result, while this *could* be a solution, it wasn’t good enough for us.</a:t>
            </a:r>
          </a:p>
        </p:txBody>
      </p:sp>
      <p:sp>
        <p:nvSpPr>
          <p:cNvPr id="4" name="Slide Number Placeholder 3"/>
          <p:cNvSpPr>
            <a:spLocks noGrp="1"/>
          </p:cNvSpPr>
          <p:nvPr>
            <p:ph type="sldNum" sz="quarter" idx="5"/>
          </p:nvPr>
        </p:nvSpPr>
        <p:spPr/>
        <p:txBody>
          <a:bodyPr/>
          <a:lstStyle/>
          <a:p>
            <a:fld id="{44498657-18FD-B942-8D5D-755BF281FFDF}" type="slidenum">
              <a:rPr lang="en-US" smtClean="0"/>
              <a:t>36</a:t>
            </a:fld>
            <a:endParaRPr lang="en-US"/>
          </a:p>
        </p:txBody>
      </p:sp>
    </p:spTree>
    <p:extLst>
      <p:ext uri="{BB962C8B-B14F-4D97-AF65-F5344CB8AC3E}">
        <p14:creationId xmlns:p14="http://schemas.microsoft.com/office/powerpoint/2010/main" val="39098784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dropped </a:t>
            </a:r>
            <a:r>
              <a:rPr lang="en-US" dirty="0" err="1"/>
              <a:t>Fsharp.Core.dll</a:t>
            </a:r>
            <a:r>
              <a:rPr lang="en-US" dirty="0"/>
              <a:t> into the directory where our </a:t>
            </a:r>
            <a:r>
              <a:rPr lang="en-US" dirty="0" err="1"/>
              <a:t>spawnto</a:t>
            </a:r>
            <a:r>
              <a:rPr lang="en-US" dirty="0"/>
              <a:t> process lives. If you remember our walkthrough of execute-assembly, the way that technique works, it spawns a process, injects the CLR and then loads your .NET assembly byte array. When we drop our </a:t>
            </a:r>
            <a:r>
              <a:rPr lang="en-US" dirty="0" err="1"/>
              <a:t>FSharp.Core.dll</a:t>
            </a:r>
            <a:r>
              <a:rPr lang="en-US" dirty="0"/>
              <a:t> into the C:\Windows\System32\ directory, the assembly runs smoothly. That’s because we’re injecting into a process that lives in C:\Windows\System32. Of course, you need admin rights to do this. If we were injecting into a process with a user-writable folder, then we wouldn’t need admin rights. </a:t>
            </a:r>
          </a:p>
          <a:p>
            <a:endParaRPr lang="en-US" dirty="0"/>
          </a:p>
          <a:p>
            <a:r>
              <a:rPr lang="en-US" dirty="0"/>
              <a:t>Also, we printed out the current directory before executing the F# assembly to demonstrate that the </a:t>
            </a:r>
            <a:r>
              <a:rPr lang="en-US" dirty="0" err="1"/>
              <a:t>FSharp</a:t>
            </a:r>
            <a:r>
              <a:rPr lang="en-US" dirty="0"/>
              <a:t> </a:t>
            </a:r>
            <a:r>
              <a:rPr lang="en-US" dirty="0" err="1"/>
              <a:t>dll</a:t>
            </a:r>
            <a:r>
              <a:rPr lang="en-US" dirty="0"/>
              <a:t> does not go into the current directory as printed by Cobalt Strike. In fact, it wont’ work. This is likely a byproduct of the </a:t>
            </a:r>
            <a:r>
              <a:rPr lang="en-US" dirty="0" err="1"/>
              <a:t>spawnto</a:t>
            </a:r>
            <a:r>
              <a:rPr lang="en-US" dirty="0"/>
              <a:t> process.</a:t>
            </a:r>
          </a:p>
        </p:txBody>
      </p:sp>
      <p:sp>
        <p:nvSpPr>
          <p:cNvPr id="4" name="Slide Number Placeholder 3"/>
          <p:cNvSpPr>
            <a:spLocks noGrp="1"/>
          </p:cNvSpPr>
          <p:nvPr>
            <p:ph type="sldNum" sz="quarter" idx="5"/>
          </p:nvPr>
        </p:nvSpPr>
        <p:spPr/>
        <p:txBody>
          <a:bodyPr/>
          <a:lstStyle/>
          <a:p>
            <a:fld id="{44498657-18FD-B942-8D5D-755BF281FFDF}" type="slidenum">
              <a:rPr lang="en-US" smtClean="0"/>
              <a:t>37</a:t>
            </a:fld>
            <a:endParaRPr lang="en-US"/>
          </a:p>
        </p:txBody>
      </p:sp>
    </p:spTree>
    <p:extLst>
      <p:ext uri="{BB962C8B-B14F-4D97-AF65-F5344CB8AC3E}">
        <p14:creationId xmlns:p14="http://schemas.microsoft.com/office/powerpoint/2010/main" val="41446245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temporarily asterisked here b/c while you temporarily drop it to disk to install it, installing it creates a copy of the </a:t>
            </a:r>
            <a:r>
              <a:rPr lang="en-US" dirty="0" err="1"/>
              <a:t>dll</a:t>
            </a:r>
            <a:r>
              <a:rPr lang="en-US" dirty="0"/>
              <a:t> in the GAC, hence the “C” cache. </a:t>
            </a:r>
          </a:p>
          <a:p>
            <a:endParaRPr lang="en-US" dirty="0"/>
          </a:p>
          <a:p>
            <a:r>
              <a:rPr lang="en-US" dirty="0"/>
              <a:t>Honestly, this is a pretty good route to go. Can just run the existing execute-assembly after setting it up with </a:t>
            </a:r>
            <a:r>
              <a:rPr lang="en-US" dirty="0" err="1"/>
              <a:t>gacutil</a:t>
            </a:r>
            <a:r>
              <a:rPr lang="en-US" dirty="0"/>
              <a:t>, but requires local admin.</a:t>
            </a:r>
          </a:p>
          <a:p>
            <a:endParaRPr lang="en-US" dirty="0"/>
          </a:p>
          <a:p>
            <a:r>
              <a:rPr lang="en-US" dirty="0"/>
              <a:t>What is the global assembly cache?</a:t>
            </a:r>
          </a:p>
          <a:p>
            <a:pPr marL="171450" indent="-171450">
              <a:buFontTx/>
              <a:buChar char="-"/>
            </a:pPr>
            <a:r>
              <a:rPr lang="en-US" dirty="0"/>
              <a:t>Stores copies of DLLs that are needed system wide. </a:t>
            </a:r>
          </a:p>
          <a:p>
            <a:pPr marL="171450" indent="-171450">
              <a:buFontTx/>
              <a:buChar char="-"/>
            </a:pPr>
            <a:r>
              <a:rPr lang="en-US" dirty="0"/>
              <a:t>“</a:t>
            </a:r>
            <a:r>
              <a:rPr lang="en-US" sz="1200" b="0" i="0" kern="1200" dirty="0">
                <a:solidFill>
                  <a:schemeClr val="tx1"/>
                </a:solidFill>
                <a:effectLst/>
                <a:latin typeface="+mn-lt"/>
                <a:ea typeface="+mn-ea"/>
                <a:cs typeface="+mn-cs"/>
              </a:rPr>
              <a:t>Each computer where the Common Language Runtime is installed has a machine-wide code cache called the Global Assembly Cache. The Global Assembly Cache stores assemblies specifically designated to be shared by several applications on the computer.”</a:t>
            </a:r>
            <a:endParaRPr lang="en-US" dirty="0"/>
          </a:p>
          <a:p>
            <a:endParaRPr lang="en-US" dirty="0"/>
          </a:p>
          <a:p>
            <a:endParaRPr lang="en-US" dirty="0"/>
          </a:p>
          <a:p>
            <a:r>
              <a:rPr lang="en-US" dirty="0"/>
              <a:t>*If don’t have Visual Studio installed, you should b able to use this, but we need to verify:</a:t>
            </a:r>
          </a:p>
          <a:p>
            <a:r>
              <a:rPr lang="en-US" dirty="0"/>
              <a:t>http://</a:t>
            </a:r>
            <a:r>
              <a:rPr lang="en-US" dirty="0" err="1"/>
              <a:t>seesharpdeveloper.blogspot.com</a:t>
            </a:r>
            <a:r>
              <a:rPr lang="en-US" dirty="0"/>
              <a:t>/2015/07/using-</a:t>
            </a:r>
            <a:r>
              <a:rPr lang="en-US" dirty="0" err="1"/>
              <a:t>gacutil</a:t>
            </a:r>
            <a:r>
              <a:rPr lang="en-US" dirty="0"/>
              <a:t>-on-non-development-</a:t>
            </a:r>
            <a:r>
              <a:rPr lang="en-US" dirty="0" err="1"/>
              <a:t>server.html</a:t>
            </a:r>
            <a:endParaRPr lang="en-US" dirty="0"/>
          </a:p>
          <a:p>
            <a:endParaRPr lang="en-US" dirty="0"/>
          </a:p>
        </p:txBody>
      </p:sp>
      <p:sp>
        <p:nvSpPr>
          <p:cNvPr id="4" name="Slide Number Placeholder 3"/>
          <p:cNvSpPr>
            <a:spLocks noGrp="1"/>
          </p:cNvSpPr>
          <p:nvPr>
            <p:ph type="sldNum" sz="quarter" idx="5"/>
          </p:nvPr>
        </p:nvSpPr>
        <p:spPr/>
        <p:txBody>
          <a:bodyPr/>
          <a:lstStyle/>
          <a:p>
            <a:fld id="{44498657-18FD-B942-8D5D-755BF281FFDF}" type="slidenum">
              <a:rPr lang="en-US" smtClean="0"/>
              <a:t>38</a:t>
            </a:fld>
            <a:endParaRPr lang="en-US"/>
          </a:p>
        </p:txBody>
      </p:sp>
    </p:spTree>
    <p:extLst>
      <p:ext uri="{BB962C8B-B14F-4D97-AF65-F5344CB8AC3E}">
        <p14:creationId xmlns:p14="http://schemas.microsoft.com/office/powerpoint/2010/main" val="9049450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CHRIS DOES THE NEXT 6 SLIDES</a:t>
            </a:r>
          </a:p>
          <a:p>
            <a:endParaRPr lang="en-US" dirty="0"/>
          </a:p>
          <a:p>
            <a:r>
              <a:rPr lang="en-US" dirty="0"/>
              <a:t>Let’s revisit our execute-assembly codebase and see how we can update it to resolve F# dependency issues.</a:t>
            </a:r>
          </a:p>
        </p:txBody>
      </p:sp>
      <p:sp>
        <p:nvSpPr>
          <p:cNvPr id="4" name="Slide Number Placeholder 3"/>
          <p:cNvSpPr>
            <a:spLocks noGrp="1"/>
          </p:cNvSpPr>
          <p:nvPr>
            <p:ph type="sldNum" sz="quarter" idx="5"/>
          </p:nvPr>
        </p:nvSpPr>
        <p:spPr/>
        <p:txBody>
          <a:bodyPr/>
          <a:lstStyle/>
          <a:p>
            <a:fld id="{44498657-18FD-B942-8D5D-755BF281FFDF}" type="slidenum">
              <a:rPr lang="en-US" smtClean="0"/>
              <a:t>39</a:t>
            </a:fld>
            <a:endParaRPr lang="en-US"/>
          </a:p>
        </p:txBody>
      </p:sp>
    </p:spTree>
    <p:extLst>
      <p:ext uri="{BB962C8B-B14F-4D97-AF65-F5344CB8AC3E}">
        <p14:creationId xmlns:p14="http://schemas.microsoft.com/office/powerpoint/2010/main" val="2600173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This organization was locked down. They had Windows ATP deployed, they were running Carbon Black’s Bit9 application whitelisting solution to block unsigned EXEs and DLLs, and due to previous engagements with us, had blocked all of the common AWL bypasses we typically use.</a:t>
            </a:r>
          </a:p>
          <a:p>
            <a:endParaRPr lang="en-US"/>
          </a:p>
        </p:txBody>
      </p:sp>
      <p:sp>
        <p:nvSpPr>
          <p:cNvPr id="4" name="Slide Number Placeholder 3"/>
          <p:cNvSpPr>
            <a:spLocks noGrp="1"/>
          </p:cNvSpPr>
          <p:nvPr>
            <p:ph type="sldNum" sz="quarter" idx="5"/>
          </p:nvPr>
        </p:nvSpPr>
        <p:spPr/>
        <p:txBody>
          <a:bodyPr/>
          <a:lstStyle/>
          <a:p>
            <a:fld id="{44498657-18FD-B942-8D5D-755BF281FFDF}" type="slidenum">
              <a:rPr lang="en-US" smtClean="0"/>
              <a:t>4</a:t>
            </a:fld>
            <a:endParaRPr lang="en-US"/>
          </a:p>
        </p:txBody>
      </p:sp>
    </p:spTree>
    <p:extLst>
      <p:ext uri="{BB962C8B-B14F-4D97-AF65-F5344CB8AC3E}">
        <p14:creationId xmlns:p14="http://schemas.microsoft.com/office/powerpoint/2010/main" val="28237989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JOE DOES THE NEXT 13 SLIDES</a:t>
            </a:r>
          </a:p>
        </p:txBody>
      </p:sp>
      <p:sp>
        <p:nvSpPr>
          <p:cNvPr id="4" name="Slide Number Placeholder 3"/>
          <p:cNvSpPr>
            <a:spLocks noGrp="1"/>
          </p:cNvSpPr>
          <p:nvPr>
            <p:ph type="sldNum" sz="quarter" idx="5"/>
          </p:nvPr>
        </p:nvSpPr>
        <p:spPr/>
        <p:txBody>
          <a:bodyPr/>
          <a:lstStyle/>
          <a:p>
            <a:fld id="{44498657-18FD-B942-8D5D-755BF281FFDF}" type="slidenum">
              <a:rPr lang="en-US" smtClean="0"/>
              <a:t>45</a:t>
            </a:fld>
            <a:endParaRPr lang="en-US"/>
          </a:p>
        </p:txBody>
      </p:sp>
    </p:spTree>
    <p:extLst>
      <p:ext uri="{BB962C8B-B14F-4D97-AF65-F5344CB8AC3E}">
        <p14:creationId xmlns:p14="http://schemas.microsoft.com/office/powerpoint/2010/main" val="14399301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498657-18FD-B942-8D5D-755BF281FFDF}" type="slidenum">
              <a:rPr lang="en-US" smtClean="0"/>
              <a:t>47</a:t>
            </a:fld>
            <a:endParaRPr lang="en-US"/>
          </a:p>
        </p:txBody>
      </p:sp>
    </p:spTree>
    <p:extLst>
      <p:ext uri="{BB962C8B-B14F-4D97-AF65-F5344CB8AC3E}">
        <p14:creationId xmlns:p14="http://schemas.microsoft.com/office/powerpoint/2010/main" val="41250457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this in to start right after starting the runtime host</a:t>
            </a:r>
          </a:p>
        </p:txBody>
      </p:sp>
      <p:sp>
        <p:nvSpPr>
          <p:cNvPr id="4" name="Slide Number Placeholder 3"/>
          <p:cNvSpPr>
            <a:spLocks noGrp="1"/>
          </p:cNvSpPr>
          <p:nvPr>
            <p:ph type="sldNum" sz="quarter" idx="5"/>
          </p:nvPr>
        </p:nvSpPr>
        <p:spPr/>
        <p:txBody>
          <a:bodyPr/>
          <a:lstStyle/>
          <a:p>
            <a:fld id="{44498657-18FD-B942-8D5D-755BF281FFDF}" type="slidenum">
              <a:rPr lang="en-US" smtClean="0"/>
              <a:t>48</a:t>
            </a:fld>
            <a:endParaRPr lang="en-US"/>
          </a:p>
        </p:txBody>
      </p:sp>
    </p:spTree>
    <p:extLst>
      <p:ext uri="{BB962C8B-B14F-4D97-AF65-F5344CB8AC3E}">
        <p14:creationId xmlns:p14="http://schemas.microsoft.com/office/powerpoint/2010/main" val="39783409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498657-18FD-B942-8D5D-755BF281FFDF}" type="slidenum">
              <a:rPr lang="en-US" smtClean="0"/>
              <a:t>59</a:t>
            </a:fld>
            <a:endParaRPr lang="en-US"/>
          </a:p>
        </p:txBody>
      </p:sp>
    </p:spTree>
    <p:extLst>
      <p:ext uri="{BB962C8B-B14F-4D97-AF65-F5344CB8AC3E}">
        <p14:creationId xmlns:p14="http://schemas.microsoft.com/office/powerpoint/2010/main" val="29107043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CHRIS FINISHES THE REST OF THE TALK</a:t>
            </a:r>
          </a:p>
        </p:txBody>
      </p:sp>
      <p:sp>
        <p:nvSpPr>
          <p:cNvPr id="4" name="Slide Number Placeholder 3"/>
          <p:cNvSpPr>
            <a:spLocks noGrp="1"/>
          </p:cNvSpPr>
          <p:nvPr>
            <p:ph type="sldNum" sz="quarter" idx="5"/>
          </p:nvPr>
        </p:nvSpPr>
        <p:spPr/>
        <p:txBody>
          <a:bodyPr/>
          <a:lstStyle/>
          <a:p>
            <a:fld id="{44498657-18FD-B942-8D5D-755BF281FFDF}" type="slidenum">
              <a:rPr lang="en-US" smtClean="0"/>
              <a:t>63</a:t>
            </a:fld>
            <a:endParaRPr lang="en-US"/>
          </a:p>
        </p:txBody>
      </p:sp>
    </p:spTree>
    <p:extLst>
      <p:ext uri="{BB962C8B-B14F-4D97-AF65-F5344CB8AC3E}">
        <p14:creationId xmlns:p14="http://schemas.microsoft.com/office/powerpoint/2010/main" val="34125835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FSI limitations of dropping to disk.</a:t>
            </a:r>
          </a:p>
        </p:txBody>
      </p:sp>
      <p:sp>
        <p:nvSpPr>
          <p:cNvPr id="4" name="Slide Number Placeholder 3"/>
          <p:cNvSpPr>
            <a:spLocks noGrp="1"/>
          </p:cNvSpPr>
          <p:nvPr>
            <p:ph type="sldNum" sz="quarter" idx="5"/>
          </p:nvPr>
        </p:nvSpPr>
        <p:spPr/>
        <p:txBody>
          <a:bodyPr/>
          <a:lstStyle/>
          <a:p>
            <a:fld id="{44498657-18FD-B942-8D5D-755BF281FFDF}" type="slidenum">
              <a:rPr lang="en-US" smtClean="0"/>
              <a:t>64</a:t>
            </a:fld>
            <a:endParaRPr lang="en-US"/>
          </a:p>
        </p:txBody>
      </p:sp>
    </p:spTree>
    <p:extLst>
      <p:ext uri="{BB962C8B-B14F-4D97-AF65-F5344CB8AC3E}">
        <p14:creationId xmlns:p14="http://schemas.microsoft.com/office/powerpoint/2010/main" val="32690741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498657-18FD-B942-8D5D-755BF281FFDF}" type="slidenum">
              <a:rPr lang="en-US" smtClean="0"/>
              <a:t>66</a:t>
            </a:fld>
            <a:endParaRPr lang="en-US"/>
          </a:p>
        </p:txBody>
      </p:sp>
    </p:spTree>
    <p:extLst>
      <p:ext uri="{BB962C8B-B14F-4D97-AF65-F5344CB8AC3E}">
        <p14:creationId xmlns:p14="http://schemas.microsoft.com/office/powerpoint/2010/main" val="2740428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a:t>
            </a:r>
          </a:p>
          <a:p>
            <a:pPr marL="171450" indent="-171450">
              <a:buFontTx/>
              <a:buChar char="-"/>
            </a:pPr>
            <a:r>
              <a:rPr lang="en-US"/>
              <a:t>All of our application whitelisting bypasses failed to work. Even some of the latest tactics we teach in our red team course were getting blocked.</a:t>
            </a:r>
          </a:p>
          <a:p>
            <a:endParaRPr lang="en-US"/>
          </a:p>
        </p:txBody>
      </p:sp>
      <p:sp>
        <p:nvSpPr>
          <p:cNvPr id="4" name="Slide Number Placeholder 3"/>
          <p:cNvSpPr>
            <a:spLocks noGrp="1"/>
          </p:cNvSpPr>
          <p:nvPr>
            <p:ph type="sldNum" sz="quarter" idx="5"/>
          </p:nvPr>
        </p:nvSpPr>
        <p:spPr/>
        <p:txBody>
          <a:bodyPr/>
          <a:lstStyle/>
          <a:p>
            <a:fld id="{44498657-18FD-B942-8D5D-755BF281FFDF}" type="slidenum">
              <a:rPr lang="en-US" smtClean="0"/>
              <a:t>5</a:t>
            </a:fld>
            <a:endParaRPr lang="en-US"/>
          </a:p>
        </p:txBody>
      </p:sp>
    </p:spTree>
    <p:extLst>
      <p:ext uri="{BB962C8B-B14F-4D97-AF65-F5344CB8AC3E}">
        <p14:creationId xmlns:p14="http://schemas.microsoft.com/office/powerpoint/2010/main" val="91690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We tried all types of inventive ideas to bypass their defenses, but repeatedly failed. </a:t>
            </a:r>
          </a:p>
          <a:p>
            <a:r>
              <a:rPr lang="en-US"/>
              <a:t>Either was blocked outright OR we’d get an initial beacon and it would be killed instantly. UNTIL.</a:t>
            </a:r>
          </a:p>
        </p:txBody>
      </p:sp>
      <p:sp>
        <p:nvSpPr>
          <p:cNvPr id="4" name="Slide Number Placeholder 3"/>
          <p:cNvSpPr>
            <a:spLocks noGrp="1"/>
          </p:cNvSpPr>
          <p:nvPr>
            <p:ph type="sldNum" sz="quarter" idx="5"/>
          </p:nvPr>
        </p:nvSpPr>
        <p:spPr/>
        <p:txBody>
          <a:bodyPr/>
          <a:lstStyle/>
          <a:p>
            <a:fld id="{44498657-18FD-B942-8D5D-755BF281FFDF}" type="slidenum">
              <a:rPr lang="en-US" smtClean="0"/>
              <a:t>6</a:t>
            </a:fld>
            <a:endParaRPr lang="en-US"/>
          </a:p>
        </p:txBody>
      </p:sp>
    </p:spTree>
    <p:extLst>
      <p:ext uri="{BB962C8B-B14F-4D97-AF65-F5344CB8AC3E}">
        <p14:creationId xmlns:p14="http://schemas.microsoft.com/office/powerpoint/2010/main" val="1217272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a:t>
            </a:r>
          </a:p>
          <a:p>
            <a:pPr marL="171450" indent="-171450">
              <a:buFontTx/>
              <a:buChar char="-"/>
            </a:pPr>
            <a:r>
              <a:rPr lang="en-US"/>
              <a:t>We remembered this article that Red Canary put out in January 2020 by Shane </a:t>
            </a:r>
            <a:r>
              <a:rPr lang="en-US" err="1"/>
              <a:t>Welcher</a:t>
            </a:r>
            <a:r>
              <a:rPr lang="en-US"/>
              <a:t> and Zac Brown.</a:t>
            </a:r>
          </a:p>
          <a:p>
            <a:pPr marL="171450" indent="-171450">
              <a:buFontTx/>
              <a:buChar char="-"/>
            </a:pPr>
            <a:r>
              <a:rPr lang="en-US"/>
              <a:t>The authors describe how adversaries could use C# or F#’s interactive scripting console to execute scripts. It’s part of the “Bring your own land” technique. </a:t>
            </a:r>
          </a:p>
          <a:p>
            <a:pPr marL="171450" indent="-171450">
              <a:buFontTx/>
              <a:buChar char="-"/>
            </a:pPr>
            <a:endParaRPr lang="en-US"/>
          </a:p>
          <a:p>
            <a:endParaRPr lang="en-US"/>
          </a:p>
        </p:txBody>
      </p:sp>
      <p:sp>
        <p:nvSpPr>
          <p:cNvPr id="4" name="Slide Number Placeholder 3"/>
          <p:cNvSpPr>
            <a:spLocks noGrp="1"/>
          </p:cNvSpPr>
          <p:nvPr>
            <p:ph type="sldNum" sz="quarter" idx="5"/>
          </p:nvPr>
        </p:nvSpPr>
        <p:spPr/>
        <p:txBody>
          <a:bodyPr/>
          <a:lstStyle/>
          <a:p>
            <a:fld id="{44498657-18FD-B942-8D5D-755BF281FFDF}" type="slidenum">
              <a:rPr lang="en-US" smtClean="0"/>
              <a:t>7</a:t>
            </a:fld>
            <a:endParaRPr lang="en-US"/>
          </a:p>
        </p:txBody>
      </p:sp>
    </p:spTree>
    <p:extLst>
      <p:ext uri="{BB962C8B-B14F-4D97-AF65-F5344CB8AC3E}">
        <p14:creationId xmlns:p14="http://schemas.microsoft.com/office/powerpoint/2010/main" val="2423088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CHRIS DOES THE NEXT 7 SLIDES</a:t>
            </a:r>
          </a:p>
          <a:p>
            <a:endParaRPr lang="en-US" dirty="0"/>
          </a:p>
          <a:p>
            <a:r>
              <a:rPr lang="en-US" dirty="0"/>
              <a:t>In particular, we saw this image and thought we might be able to use F# on our assessment. In this image, the folks are Red Canary loaded up </a:t>
            </a:r>
            <a:r>
              <a:rPr lang="en-US" dirty="0" err="1"/>
              <a:t>Sharpsploit’s</a:t>
            </a:r>
            <a:r>
              <a:rPr lang="en-US" dirty="0"/>
              <a:t> DLL and enumerated the hostname.</a:t>
            </a:r>
          </a:p>
        </p:txBody>
      </p:sp>
      <p:sp>
        <p:nvSpPr>
          <p:cNvPr id="4" name="Slide Number Placeholder 3"/>
          <p:cNvSpPr>
            <a:spLocks noGrp="1"/>
          </p:cNvSpPr>
          <p:nvPr>
            <p:ph type="sldNum" sz="quarter" idx="5"/>
          </p:nvPr>
        </p:nvSpPr>
        <p:spPr/>
        <p:txBody>
          <a:bodyPr/>
          <a:lstStyle/>
          <a:p>
            <a:fld id="{44498657-18FD-B942-8D5D-755BF281FFDF}" type="slidenum">
              <a:rPr lang="en-US" smtClean="0"/>
              <a:t>8</a:t>
            </a:fld>
            <a:endParaRPr lang="en-US"/>
          </a:p>
        </p:txBody>
      </p:sp>
    </p:spTree>
    <p:extLst>
      <p:ext uri="{BB962C8B-B14F-4D97-AF65-F5344CB8AC3E}">
        <p14:creationId xmlns:p14="http://schemas.microsoft.com/office/powerpoint/2010/main" val="1546520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Intro to the language, relation to C#, intro to idea of scripts and assemblies.</a:t>
            </a:r>
          </a:p>
        </p:txBody>
      </p:sp>
      <p:sp>
        <p:nvSpPr>
          <p:cNvPr id="4" name="Slide Number Placeholder 3"/>
          <p:cNvSpPr>
            <a:spLocks noGrp="1"/>
          </p:cNvSpPr>
          <p:nvPr>
            <p:ph type="sldNum" sz="quarter" idx="5"/>
          </p:nvPr>
        </p:nvSpPr>
        <p:spPr/>
        <p:txBody>
          <a:bodyPr/>
          <a:lstStyle/>
          <a:p>
            <a:fld id="{44498657-18FD-B942-8D5D-755BF281FFDF}" type="slidenum">
              <a:rPr lang="en-US" smtClean="0"/>
              <a:t>9</a:t>
            </a:fld>
            <a:endParaRPr lang="en-US"/>
          </a:p>
        </p:txBody>
      </p:sp>
    </p:spTree>
    <p:extLst>
      <p:ext uri="{BB962C8B-B14F-4D97-AF65-F5344CB8AC3E}">
        <p14:creationId xmlns:p14="http://schemas.microsoft.com/office/powerpoint/2010/main" val="2232710713"/>
      </p:ext>
    </p:extLst>
  </p:cSld>
  <p:clrMapOvr>
    <a:masterClrMapping/>
  </p:clrMapOvr>
</p:notes>
</file>

<file path=ppt/slideLayouts/_rels/slideLayout1.xml.rels><?xml version="1.0" encoding="UTF-8"?>

<Relationships xmlns="http://schemas.openxmlformats.org/package/2006/relationships">
  <Relationship Id="rId1" Type="http://schemas.openxmlformats.org/officeDocument/2006/relationships/slideMaster" Target="../slideMasters/slideMaster1.xml"/>
  <Relationship Id="rId2" Type="http://schemas.openxmlformats.org/officeDocument/2006/relationships/image" Target="../media/image1.png"/>
</Relationships>

</file>

<file path=ppt/slideLayouts/_rels/slideLayout10.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
  <Relationship Id="rId1" Type="http://schemas.openxmlformats.org/officeDocument/2006/relationships/slideMaster" Target="../slideMasters/slideMaster1.xml"/>
  <Relationship Id="rId2" Type="http://schemas.openxmlformats.org/officeDocument/2006/relationships/image" Target="../media/image1.png"/>
</Relationships>

</file>

<file path=ppt/slideLayouts/_rels/slideLayout5.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3C1FC1-84E1-D34E-81FB-4642B936BC24}"/>
              </a:ext>
            </a:extLst>
          </p:cNvPr>
          <p:cNvPicPr>
            <a:picLocks noChangeAspect="1"/>
          </p:cNvPicPr>
          <p:nvPr userDrawn="1"/>
        </p:nvPicPr>
        <p:blipFill>
          <a:blip r:embed="rId2">
            <a:alphaModFix/>
            <a:duotone>
              <a:prstClr val="black"/>
              <a:schemeClr val="accent2">
                <a:tint val="45000"/>
                <a:satMod val="400000"/>
              </a:schemeClr>
            </a:duotone>
          </a:blip>
          <a:stretch>
            <a:fillRect/>
          </a:stretch>
        </p:blipFill>
        <p:spPr>
          <a:xfrm>
            <a:off x="0" y="0"/>
            <a:ext cx="12192000" cy="6858000"/>
          </a:xfrm>
          <a:prstGeom prst="rect">
            <a:avLst/>
          </a:prstGeom>
        </p:spPr>
      </p:pic>
      <p:sp>
        <p:nvSpPr>
          <p:cNvPr id="8" name="Rounded Rectangle 7">
            <a:extLst>
              <a:ext uri="{FF2B5EF4-FFF2-40B4-BE49-F238E27FC236}">
                <a16:creationId xmlns:a16="http://schemas.microsoft.com/office/drawing/2014/main" id="{61883BED-AF43-324E-8FF3-3A991EE89416}"/>
              </a:ext>
            </a:extLst>
          </p:cNvPr>
          <p:cNvSpPr/>
          <p:nvPr userDrawn="1"/>
        </p:nvSpPr>
        <p:spPr>
          <a:xfrm>
            <a:off x="819150" y="668655"/>
            <a:ext cx="10553699" cy="5520690"/>
          </a:xfrm>
          <a:prstGeom prst="roundRect">
            <a:avLst>
              <a:gd name="adj" fmla="val 1642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13500000" algn="br" rotWithShape="0">
                  <a:prstClr val="black">
                    <a:alpha val="40000"/>
                  </a:prstClr>
                </a:outerShdw>
              </a:effectLst>
            </a:endParaRPr>
          </a:p>
        </p:txBody>
      </p:sp>
      <p:sp>
        <p:nvSpPr>
          <p:cNvPr id="2" name="Title 1"/>
          <p:cNvSpPr>
            <a:spLocks noGrp="1"/>
          </p:cNvSpPr>
          <p:nvPr>
            <p:ph type="ctrTitle" hasCustomPrompt="1"/>
          </p:nvPr>
        </p:nvSpPr>
        <p:spPr>
          <a:xfrm>
            <a:off x="1524000" y="971550"/>
            <a:ext cx="9144000" cy="2538413"/>
          </a:xfrm>
        </p:spPr>
        <p:txBody>
          <a:bodyPr anchor="b">
            <a:normAutofit/>
          </a:bodyPr>
          <a:lstStyle>
            <a:lvl1pPr algn="ctr">
              <a:defRPr sz="6000" b="0">
                <a:solidFill>
                  <a:schemeClr val="bg1"/>
                </a:solidFill>
                <a:effectLst>
                  <a:outerShdw blurRad="50800" dist="38100" dir="13500000" algn="br" rotWithShape="0">
                    <a:prstClr val="black">
                      <a:alpha val="40000"/>
                    </a:prstClr>
                  </a:outerShdw>
                </a:effectLst>
              </a:defRPr>
            </a:lvl1pPr>
          </a:lstStyle>
          <a:p>
            <a:r>
              <a:rPr lang="en-US"/>
              <a:t>PRESENTATION TITLE – MAX 2 LINES IF POSSIBLE </a:t>
            </a:r>
          </a:p>
        </p:txBody>
      </p:sp>
      <p:sp>
        <p:nvSpPr>
          <p:cNvPr id="3" name="Subtitle 2"/>
          <p:cNvSpPr>
            <a:spLocks noGrp="1"/>
          </p:cNvSpPr>
          <p:nvPr>
            <p:ph type="subTitle" idx="1" hasCustomPrompt="1"/>
          </p:nvPr>
        </p:nvSpPr>
        <p:spPr>
          <a:xfrm>
            <a:off x="1524000" y="3509964"/>
            <a:ext cx="9144000" cy="1414224"/>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This is the subtitle. If subtitle is not needed, use this box to list the authors/speakers and do not use the box below.</a:t>
            </a:r>
          </a:p>
        </p:txBody>
      </p:sp>
      <p:sp>
        <p:nvSpPr>
          <p:cNvPr id="16" name="Text Placeholder 15">
            <a:extLst>
              <a:ext uri="{FF2B5EF4-FFF2-40B4-BE49-F238E27FC236}">
                <a16:creationId xmlns:a16="http://schemas.microsoft.com/office/drawing/2014/main" id="{D3A9B7F4-6603-1045-BE29-40D4F02D3DFB}"/>
              </a:ext>
            </a:extLst>
          </p:cNvPr>
          <p:cNvSpPr>
            <a:spLocks noGrp="1"/>
          </p:cNvSpPr>
          <p:nvPr>
            <p:ph type="body" sz="quarter" idx="10" hasCustomPrompt="1"/>
          </p:nvPr>
        </p:nvSpPr>
        <p:spPr>
          <a:xfrm>
            <a:off x="1524000" y="4924189"/>
            <a:ext cx="9144000" cy="1095612"/>
          </a:xfrm>
        </p:spPr>
        <p:txBody>
          <a:bodyPr>
            <a:normAutofit/>
          </a:bodyPr>
          <a:lstStyle>
            <a:lvl1pPr marL="0" indent="0" algn="ctr">
              <a:buNone/>
              <a:defRPr sz="2000">
                <a:solidFill>
                  <a:schemeClr val="bg1"/>
                </a:solidFill>
              </a:defRPr>
            </a:lvl1pPr>
          </a:lstStyle>
          <a:p>
            <a:pPr lvl="0"/>
            <a:r>
              <a:rPr lang="en-US"/>
              <a:t>Authors/speakers</a:t>
            </a:r>
          </a:p>
        </p:txBody>
      </p:sp>
    </p:spTree>
    <p:extLst>
      <p:ext uri="{BB962C8B-B14F-4D97-AF65-F5344CB8AC3E}">
        <p14:creationId xmlns:p14="http://schemas.microsoft.com/office/powerpoint/2010/main" val="37163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7883" y="457200"/>
            <a:ext cx="3931919" cy="12954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4935072" y="1062318"/>
            <a:ext cx="6078069" cy="495748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537882" y="1752600"/>
            <a:ext cx="3931920" cy="426719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F29662-BEDC-494D-BCE3-8177C907F059}" type="datetime4">
              <a:rPr lang="en-US" smtClean="0"/>
              <a:t>May 10, 2021</a:t>
            </a:fld>
            <a:endParaRPr lang="en-US"/>
          </a:p>
        </p:txBody>
      </p:sp>
      <p:sp>
        <p:nvSpPr>
          <p:cNvPr id="6" name="Footer Placeholder 5"/>
          <p:cNvSpPr>
            <a:spLocks noGrp="1"/>
          </p:cNvSpPr>
          <p:nvPr>
            <p:ph type="ftr" sz="quarter" idx="11"/>
          </p:nvPr>
        </p:nvSpPr>
        <p:spPr/>
        <p:txBody>
          <a:bodyPr/>
          <a:lstStyle/>
          <a:p>
            <a:r>
              <a:rPr lang="en-US"/>
              <a:t>This is the footer</a:t>
            </a:r>
          </a:p>
        </p:txBody>
      </p:sp>
      <p:sp>
        <p:nvSpPr>
          <p:cNvPr id="7" name="Slide Number Placeholder 6"/>
          <p:cNvSpPr>
            <a:spLocks noGrp="1"/>
          </p:cNvSpPr>
          <p:nvPr>
            <p:ph type="sldNum" sz="quarter" idx="12"/>
          </p:nvPr>
        </p:nvSpPr>
        <p:spPr/>
        <p:txBody>
          <a:bodyPr/>
          <a:lstStyle/>
          <a:p>
            <a:fld id="{01382283-6E44-444F-8642-0798935D9F00}" type="slidenum">
              <a:rPr lang="en-US" smtClean="0"/>
              <a:t>‹#›</a:t>
            </a:fld>
            <a:endParaRPr lang="en-US"/>
          </a:p>
        </p:txBody>
      </p:sp>
    </p:spTree>
    <p:extLst>
      <p:ext uri="{BB962C8B-B14F-4D97-AF65-F5344CB8AC3E}">
        <p14:creationId xmlns:p14="http://schemas.microsoft.com/office/powerpoint/2010/main" val="27871249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D5764C-F0A1-F347-B957-320043B2F5C3}" type="datetime4">
              <a:rPr lang="en-US" smtClean="0"/>
              <a:t>May 10, 2021</a:t>
            </a:fld>
            <a:endParaRPr lang="en-US"/>
          </a:p>
        </p:txBody>
      </p:sp>
      <p:sp>
        <p:nvSpPr>
          <p:cNvPr id="5" name="Footer Placeholder 4"/>
          <p:cNvSpPr>
            <a:spLocks noGrp="1"/>
          </p:cNvSpPr>
          <p:nvPr>
            <p:ph type="ftr" sz="quarter" idx="11"/>
          </p:nvPr>
        </p:nvSpPr>
        <p:spPr/>
        <p:txBody>
          <a:bodyPr/>
          <a:lstStyle/>
          <a:p>
            <a:r>
              <a:rPr lang="en-US"/>
              <a:t>This is the footer</a:t>
            </a:r>
          </a:p>
        </p:txBody>
      </p:sp>
      <p:sp>
        <p:nvSpPr>
          <p:cNvPr id="6" name="Slide Number Placeholder 5"/>
          <p:cNvSpPr>
            <a:spLocks noGrp="1"/>
          </p:cNvSpPr>
          <p:nvPr>
            <p:ph type="sldNum" sz="quarter" idx="12"/>
          </p:nvPr>
        </p:nvSpPr>
        <p:spPr/>
        <p:txBody>
          <a:bodyPr/>
          <a:lstStyle/>
          <a:p>
            <a:fld id="{01382283-6E44-444F-8642-0798935D9F00}" type="slidenum">
              <a:rPr lang="en-US" smtClean="0"/>
              <a:t>‹#›</a:t>
            </a:fld>
            <a:endParaRPr lang="en-US"/>
          </a:p>
        </p:txBody>
      </p:sp>
    </p:spTree>
    <p:extLst>
      <p:ext uri="{BB962C8B-B14F-4D97-AF65-F5344CB8AC3E}">
        <p14:creationId xmlns:p14="http://schemas.microsoft.com/office/powerpoint/2010/main" val="29273758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2E1C65-7D5E-E540-A7F3-F344109A3D62}" type="datetime4">
              <a:rPr lang="en-US" smtClean="0"/>
              <a:t>May 10, 2021</a:t>
            </a:fld>
            <a:endParaRPr lang="en-US"/>
          </a:p>
        </p:txBody>
      </p:sp>
      <p:sp>
        <p:nvSpPr>
          <p:cNvPr id="5" name="Footer Placeholder 4"/>
          <p:cNvSpPr>
            <a:spLocks noGrp="1"/>
          </p:cNvSpPr>
          <p:nvPr>
            <p:ph type="ftr" sz="quarter" idx="11"/>
          </p:nvPr>
        </p:nvSpPr>
        <p:spPr/>
        <p:txBody>
          <a:bodyPr/>
          <a:lstStyle/>
          <a:p>
            <a:r>
              <a:rPr lang="en-US"/>
              <a:t>This is the footer</a:t>
            </a:r>
          </a:p>
        </p:txBody>
      </p:sp>
      <p:sp>
        <p:nvSpPr>
          <p:cNvPr id="6" name="Slide Number Placeholder 5"/>
          <p:cNvSpPr>
            <a:spLocks noGrp="1"/>
          </p:cNvSpPr>
          <p:nvPr>
            <p:ph type="sldNum" sz="quarter" idx="12"/>
          </p:nvPr>
        </p:nvSpPr>
        <p:spPr/>
        <p:txBody>
          <a:bodyPr/>
          <a:lstStyle/>
          <a:p>
            <a:fld id="{01382283-6E44-444F-8642-0798935D9F00}" type="slidenum">
              <a:rPr lang="en-US" smtClean="0"/>
              <a:t>‹#›</a:t>
            </a:fld>
            <a:endParaRPr lang="en-US"/>
          </a:p>
        </p:txBody>
      </p:sp>
    </p:spTree>
    <p:extLst>
      <p:ext uri="{BB962C8B-B14F-4D97-AF65-F5344CB8AC3E}">
        <p14:creationId xmlns:p14="http://schemas.microsoft.com/office/powerpoint/2010/main" val="1509642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4CE49-D9D4-584A-9A44-ADE1392F62B4}"/>
              </a:ext>
            </a:extLst>
          </p:cNvPr>
          <p:cNvSpPr>
            <a:spLocks noGrp="1"/>
          </p:cNvSpPr>
          <p:nvPr>
            <p:ph type="title" hasCustomPrompt="1"/>
          </p:nvPr>
        </p:nvSpPr>
        <p:spPr/>
        <p:txBody>
          <a:bodyPr/>
          <a:lstStyle/>
          <a:p>
            <a:r>
              <a:rPr lang="en-US"/>
              <a:t>ABOUT ME</a:t>
            </a:r>
          </a:p>
        </p:txBody>
      </p:sp>
      <p:sp>
        <p:nvSpPr>
          <p:cNvPr id="3" name="Date Placeholder 2">
            <a:extLst>
              <a:ext uri="{FF2B5EF4-FFF2-40B4-BE49-F238E27FC236}">
                <a16:creationId xmlns:a16="http://schemas.microsoft.com/office/drawing/2014/main" id="{92DD96DB-0316-814E-8BEF-026668CCF6B8}"/>
              </a:ext>
            </a:extLst>
          </p:cNvPr>
          <p:cNvSpPr>
            <a:spLocks noGrp="1"/>
          </p:cNvSpPr>
          <p:nvPr>
            <p:ph type="dt" sz="half" idx="10"/>
          </p:nvPr>
        </p:nvSpPr>
        <p:spPr/>
        <p:txBody>
          <a:bodyPr/>
          <a:lstStyle/>
          <a:p>
            <a:fld id="{3832F033-38E2-FD4C-9EA7-777AFC6B3D0B}" type="datetime4">
              <a:rPr lang="en-US" smtClean="0"/>
              <a:t>May 10, 2021</a:t>
            </a:fld>
            <a:endParaRPr lang="en-US"/>
          </a:p>
        </p:txBody>
      </p:sp>
      <p:sp>
        <p:nvSpPr>
          <p:cNvPr id="4" name="Footer Placeholder 3">
            <a:extLst>
              <a:ext uri="{FF2B5EF4-FFF2-40B4-BE49-F238E27FC236}">
                <a16:creationId xmlns:a16="http://schemas.microsoft.com/office/drawing/2014/main" id="{2B53742B-247B-A248-AE7C-0F21AA418093}"/>
              </a:ext>
            </a:extLst>
          </p:cNvPr>
          <p:cNvSpPr>
            <a:spLocks noGrp="1"/>
          </p:cNvSpPr>
          <p:nvPr>
            <p:ph type="ftr" sz="quarter" idx="11"/>
          </p:nvPr>
        </p:nvSpPr>
        <p:spPr/>
        <p:txBody>
          <a:bodyPr/>
          <a:lstStyle/>
          <a:p>
            <a:pPr algn="l"/>
            <a:r>
              <a:rPr lang="en-US"/>
              <a:t>This is the footer</a:t>
            </a:r>
          </a:p>
        </p:txBody>
      </p:sp>
      <p:sp>
        <p:nvSpPr>
          <p:cNvPr id="6" name="Oval 5">
            <a:extLst>
              <a:ext uri="{FF2B5EF4-FFF2-40B4-BE49-F238E27FC236}">
                <a16:creationId xmlns:a16="http://schemas.microsoft.com/office/drawing/2014/main" id="{E7C3CD10-1ED4-D74C-AA68-954812347A7C}"/>
              </a:ext>
            </a:extLst>
          </p:cNvPr>
          <p:cNvSpPr/>
          <p:nvPr userDrawn="1"/>
        </p:nvSpPr>
        <p:spPr>
          <a:xfrm>
            <a:off x="1007632" y="2125802"/>
            <a:ext cx="3370730" cy="33707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E5E485EC-40C8-5540-9DC4-0DA2CDB879FA}"/>
              </a:ext>
            </a:extLst>
          </p:cNvPr>
          <p:cNvSpPr>
            <a:spLocks noGrp="1"/>
          </p:cNvSpPr>
          <p:nvPr>
            <p:ph type="pic" sz="quarter" idx="13"/>
          </p:nvPr>
        </p:nvSpPr>
        <p:spPr>
          <a:xfrm>
            <a:off x="1113600" y="2275869"/>
            <a:ext cx="3158794" cy="3075265"/>
          </a:xfrm>
          <a:prstGeom prst="ellipse">
            <a:avLst/>
          </a:prstGeom>
        </p:spPr>
        <p:txBody>
          <a:bodyPr/>
          <a:lstStyle/>
          <a:p>
            <a:r>
              <a:rPr lang="en-US"/>
              <a:t>Click icon to add picture</a:t>
            </a:r>
          </a:p>
        </p:txBody>
      </p:sp>
      <p:cxnSp>
        <p:nvCxnSpPr>
          <p:cNvPr id="17" name="Elbow Connector 16">
            <a:extLst>
              <a:ext uri="{FF2B5EF4-FFF2-40B4-BE49-F238E27FC236}">
                <a16:creationId xmlns:a16="http://schemas.microsoft.com/office/drawing/2014/main" id="{B99A513E-2AE3-274B-8BC9-2B7D5E47FE97}"/>
              </a:ext>
            </a:extLst>
          </p:cNvPr>
          <p:cNvCxnSpPr>
            <a:cxnSpLocks/>
          </p:cNvCxnSpPr>
          <p:nvPr userDrawn="1"/>
        </p:nvCxnSpPr>
        <p:spPr>
          <a:xfrm>
            <a:off x="3359104" y="2577505"/>
            <a:ext cx="5711154" cy="446176"/>
          </a:xfrm>
          <a:prstGeom prst="bentConnector3">
            <a:avLst>
              <a:gd name="adj1" fmla="val 34764"/>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FA1E5F9E-E10A-5F48-9681-B16CE98DE4EF}"/>
              </a:ext>
            </a:extLst>
          </p:cNvPr>
          <p:cNvCxnSpPr>
            <a:cxnSpLocks/>
          </p:cNvCxnSpPr>
          <p:nvPr userDrawn="1"/>
        </p:nvCxnSpPr>
        <p:spPr>
          <a:xfrm>
            <a:off x="4111272" y="3792071"/>
            <a:ext cx="4619773" cy="460663"/>
          </a:xfrm>
          <a:prstGeom prst="bentConnector3">
            <a:avLst>
              <a:gd name="adj1" fmla="val 43615"/>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15B1A958-2EA6-AB43-92BC-A135C9D39B03}"/>
              </a:ext>
            </a:extLst>
          </p:cNvPr>
          <p:cNvCxnSpPr>
            <a:cxnSpLocks/>
          </p:cNvCxnSpPr>
          <p:nvPr userDrawn="1"/>
        </p:nvCxnSpPr>
        <p:spPr>
          <a:xfrm>
            <a:off x="3432843" y="4922925"/>
            <a:ext cx="6596057" cy="460663"/>
          </a:xfrm>
          <a:prstGeom prst="bentConnector3">
            <a:avLst>
              <a:gd name="adj1" fmla="val 30324"/>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24" name="Text Placeholder 23">
            <a:extLst>
              <a:ext uri="{FF2B5EF4-FFF2-40B4-BE49-F238E27FC236}">
                <a16:creationId xmlns:a16="http://schemas.microsoft.com/office/drawing/2014/main" id="{0580FF36-978C-DA48-89B2-85BACD3511BD}"/>
              </a:ext>
            </a:extLst>
          </p:cNvPr>
          <p:cNvSpPr>
            <a:spLocks noGrp="1"/>
          </p:cNvSpPr>
          <p:nvPr>
            <p:ph type="body" sz="quarter" idx="14" hasCustomPrompt="1"/>
          </p:nvPr>
        </p:nvSpPr>
        <p:spPr>
          <a:xfrm>
            <a:off x="5368411" y="2540159"/>
            <a:ext cx="5499286" cy="483522"/>
          </a:xfrm>
        </p:spPr>
        <p:txBody>
          <a:bodyPr/>
          <a:lstStyle/>
          <a:p>
            <a:pPr lvl="0"/>
            <a:r>
              <a:rPr lang="en-US"/>
              <a:t>FortyNorth Security</a:t>
            </a:r>
          </a:p>
        </p:txBody>
      </p:sp>
      <p:sp>
        <p:nvSpPr>
          <p:cNvPr id="25" name="Text Placeholder 23">
            <a:extLst>
              <a:ext uri="{FF2B5EF4-FFF2-40B4-BE49-F238E27FC236}">
                <a16:creationId xmlns:a16="http://schemas.microsoft.com/office/drawing/2014/main" id="{60E28E55-9F62-C748-A8E9-BF73DDF76394}"/>
              </a:ext>
            </a:extLst>
          </p:cNvPr>
          <p:cNvSpPr>
            <a:spLocks noGrp="1"/>
          </p:cNvSpPr>
          <p:nvPr>
            <p:ph type="body" sz="quarter" idx="15" hasCustomPrompt="1"/>
          </p:nvPr>
        </p:nvSpPr>
        <p:spPr>
          <a:xfrm>
            <a:off x="6135329" y="3769212"/>
            <a:ext cx="4542504" cy="483522"/>
          </a:xfrm>
        </p:spPr>
        <p:txBody>
          <a:bodyPr/>
          <a:lstStyle/>
          <a:p>
            <a:pPr lvl="0"/>
            <a:r>
              <a:rPr lang="en-US"/>
              <a:t>Red Team</a:t>
            </a:r>
          </a:p>
        </p:txBody>
      </p:sp>
      <p:sp>
        <p:nvSpPr>
          <p:cNvPr id="26" name="Text Placeholder 23">
            <a:extLst>
              <a:ext uri="{FF2B5EF4-FFF2-40B4-BE49-F238E27FC236}">
                <a16:creationId xmlns:a16="http://schemas.microsoft.com/office/drawing/2014/main" id="{7CD8A837-D2FF-F74A-84F0-7E552B7E9D16}"/>
              </a:ext>
            </a:extLst>
          </p:cNvPr>
          <p:cNvSpPr>
            <a:spLocks noGrp="1"/>
          </p:cNvSpPr>
          <p:nvPr>
            <p:ph type="body" sz="quarter" idx="16" hasCustomPrompt="1"/>
          </p:nvPr>
        </p:nvSpPr>
        <p:spPr>
          <a:xfrm>
            <a:off x="5368411" y="4896317"/>
            <a:ext cx="4952748" cy="483522"/>
          </a:xfrm>
        </p:spPr>
        <p:txBody>
          <a:bodyPr/>
          <a:lstStyle/>
          <a:p>
            <a:pPr lvl="0"/>
            <a:r>
              <a:rPr lang="en-US"/>
              <a:t>Veil, EyeWitness, </a:t>
            </a:r>
            <a:r>
              <a:rPr lang="en-US" err="1"/>
              <a:t>WMImplant</a:t>
            </a:r>
            <a:endParaRPr lang="en-US"/>
          </a:p>
        </p:txBody>
      </p:sp>
      <p:sp>
        <p:nvSpPr>
          <p:cNvPr id="14" name="Slide Number Placeholder 5">
            <a:extLst>
              <a:ext uri="{FF2B5EF4-FFF2-40B4-BE49-F238E27FC236}">
                <a16:creationId xmlns:a16="http://schemas.microsoft.com/office/drawing/2014/main" id="{04C855FE-56DB-AC47-A6A9-CC271D57F870}"/>
              </a:ext>
            </a:extLst>
          </p:cNvPr>
          <p:cNvSpPr>
            <a:spLocks noGrp="1"/>
          </p:cNvSpPr>
          <p:nvPr>
            <p:ph type="sldNum" sz="quarter" idx="12"/>
          </p:nvPr>
        </p:nvSpPr>
        <p:spPr>
          <a:xfrm>
            <a:off x="11608231" y="6353173"/>
            <a:ext cx="474095" cy="380999"/>
          </a:xfrm>
        </p:spPr>
        <p:txBody>
          <a:bodyPr/>
          <a:lstStyle/>
          <a:p>
            <a:fld id="{01382283-6E44-444F-8642-0798935D9F00}" type="slidenum">
              <a:rPr lang="en-US" smtClean="0"/>
              <a:pPr/>
              <a:t>‹#›</a:t>
            </a:fld>
            <a:endParaRPr lang="en-US"/>
          </a:p>
        </p:txBody>
      </p:sp>
      <p:cxnSp>
        <p:nvCxnSpPr>
          <p:cNvPr id="15" name="Straight Connector 14">
            <a:extLst>
              <a:ext uri="{FF2B5EF4-FFF2-40B4-BE49-F238E27FC236}">
                <a16:creationId xmlns:a16="http://schemas.microsoft.com/office/drawing/2014/main" id="{AA467F13-627B-CC41-8527-468446395E03}"/>
              </a:ext>
            </a:extLst>
          </p:cNvPr>
          <p:cNvCxnSpPr>
            <a:cxnSpLocks/>
          </p:cNvCxnSpPr>
          <p:nvPr userDrawn="1"/>
        </p:nvCxnSpPr>
        <p:spPr>
          <a:xfrm>
            <a:off x="0" y="1638300"/>
            <a:ext cx="8196044" cy="0"/>
          </a:xfrm>
          <a:prstGeom prst="line">
            <a:avLst/>
          </a:prstGeom>
          <a:ln w="28575" cap="rnd">
            <a:solidFill>
              <a:schemeClr val="accent1"/>
            </a:solidFill>
            <a:headEnd type="none"/>
            <a:tailEnd type="none"/>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3740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3F3EA1"/>
                </a:solidFill>
              </a:defRPr>
            </a:lvl1pPr>
          </a:lstStyle>
          <a:p>
            <a:r>
              <a:rPr lang="en-US"/>
              <a:t>CLICK TO EDIT MASTER TITLE STYLE</a:t>
            </a:r>
          </a:p>
        </p:txBody>
      </p:sp>
      <p:sp>
        <p:nvSpPr>
          <p:cNvPr id="3" name="Content Placeholder 2"/>
          <p:cNvSpPr>
            <a:spLocks noGrp="1"/>
          </p:cNvSpPr>
          <p:nvPr>
            <p:ph idx="1"/>
          </p:nvPr>
        </p:nvSpPr>
        <p:spPr/>
        <p:txBody>
          <a:bodyPr/>
          <a:lstStyle>
            <a:lvl1pPr>
              <a:buClr>
                <a:srgbClr val="3F3EA1"/>
              </a:buClr>
              <a:defRPr/>
            </a:lvl1pPr>
            <a:lvl2pPr>
              <a:buClr>
                <a:srgbClr val="3F3EA1"/>
              </a:buClr>
              <a:defRPr/>
            </a:lvl2pPr>
            <a:lvl3pPr>
              <a:buClr>
                <a:srgbClr val="3F3EA1"/>
              </a:buClr>
              <a:defRPr/>
            </a:lvl3pPr>
            <a:lvl4pPr>
              <a:buClr>
                <a:srgbClr val="3F3EA1"/>
              </a:buClr>
              <a:defRPr/>
            </a:lvl4pPr>
            <a:lvl5pPr>
              <a:buClr>
                <a:srgbClr val="3F3EA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A196699-1F8F-7946-85FD-B6B468CAB319}" type="datetime4">
              <a:rPr lang="en-US" smtClean="0"/>
              <a:t>May 10, 2021</a:t>
            </a:fld>
            <a:endParaRPr lang="en-US"/>
          </a:p>
        </p:txBody>
      </p:sp>
      <p:sp>
        <p:nvSpPr>
          <p:cNvPr id="5" name="Footer Placeholder 4"/>
          <p:cNvSpPr>
            <a:spLocks noGrp="1"/>
          </p:cNvSpPr>
          <p:nvPr>
            <p:ph type="ftr" sz="quarter" idx="11"/>
          </p:nvPr>
        </p:nvSpPr>
        <p:spPr/>
        <p:txBody>
          <a:bodyPr/>
          <a:lstStyle/>
          <a:p>
            <a:r>
              <a:rPr lang="en-US"/>
              <a:t>This is the footer</a:t>
            </a:r>
          </a:p>
        </p:txBody>
      </p:sp>
      <p:sp>
        <p:nvSpPr>
          <p:cNvPr id="6" name="Slide Number Placeholder 5"/>
          <p:cNvSpPr>
            <a:spLocks noGrp="1"/>
          </p:cNvSpPr>
          <p:nvPr>
            <p:ph type="sldNum" sz="quarter" idx="12"/>
          </p:nvPr>
        </p:nvSpPr>
        <p:spPr/>
        <p:txBody>
          <a:bodyPr/>
          <a:lstStyle/>
          <a:p>
            <a:fld id="{01382283-6E44-444F-8642-0798935D9F00}" type="slidenum">
              <a:rPr lang="en-US" smtClean="0"/>
              <a:pPr/>
              <a:t>‹#›</a:t>
            </a:fld>
            <a:endParaRPr lang="en-US"/>
          </a:p>
        </p:txBody>
      </p:sp>
      <p:cxnSp>
        <p:nvCxnSpPr>
          <p:cNvPr id="8" name="Straight Connector 7">
            <a:extLst>
              <a:ext uri="{FF2B5EF4-FFF2-40B4-BE49-F238E27FC236}">
                <a16:creationId xmlns:a16="http://schemas.microsoft.com/office/drawing/2014/main" id="{ACE86E9E-817F-1147-83E8-56BE30A88D0C}"/>
              </a:ext>
            </a:extLst>
          </p:cNvPr>
          <p:cNvCxnSpPr>
            <a:cxnSpLocks/>
          </p:cNvCxnSpPr>
          <p:nvPr userDrawn="1"/>
        </p:nvCxnSpPr>
        <p:spPr>
          <a:xfrm>
            <a:off x="0" y="1638300"/>
            <a:ext cx="8196044" cy="0"/>
          </a:xfrm>
          <a:prstGeom prst="line">
            <a:avLst/>
          </a:prstGeom>
          <a:ln w="28575" cap="rnd">
            <a:solidFill>
              <a:schemeClr val="accent1"/>
            </a:solidFill>
            <a:headEnd type="none"/>
            <a:tailEnd type="none"/>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7017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ransition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6913A68-556E-784E-9D94-169CF70F6B14}"/>
              </a:ext>
            </a:extLst>
          </p:cNvPr>
          <p:cNvPicPr>
            <a:picLocks noChangeAspect="1"/>
          </p:cNvPicPr>
          <p:nvPr userDrawn="1"/>
        </p:nvPicPr>
        <p:blipFill>
          <a:blip r:embed="rId2">
            <a:alphaModFix/>
            <a:duotone>
              <a:prstClr val="black"/>
              <a:schemeClr val="accent2">
                <a:tint val="45000"/>
                <a:satMod val="400000"/>
              </a:schemeClr>
            </a:duotone>
          </a:blip>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60284F9-7B13-824C-899E-4AF8EB04029D}"/>
              </a:ext>
            </a:extLst>
          </p:cNvPr>
          <p:cNvSpPr/>
          <p:nvPr userDrawn="1"/>
        </p:nvSpPr>
        <p:spPr>
          <a:xfrm>
            <a:off x="0" y="1650149"/>
            <a:ext cx="12192000" cy="4455622"/>
          </a:xfrm>
          <a:prstGeom prst="rect">
            <a:avLst/>
          </a:prstGeom>
          <a:solidFill>
            <a:srgbClr val="F17F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idx="1" hasCustomPrompt="1"/>
          </p:nvPr>
        </p:nvSpPr>
        <p:spPr>
          <a:xfrm>
            <a:off x="266700" y="4474945"/>
            <a:ext cx="8046027" cy="1547699"/>
          </a:xfrm>
        </p:spPr>
        <p:txBody>
          <a:bodyPr/>
          <a:lstStyle>
            <a:lvl1pPr marL="0" indent="0">
              <a:buNone/>
              <a:defRPr sz="2400" b="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Content or subtitle</a:t>
            </a:r>
          </a:p>
        </p:txBody>
      </p:sp>
      <p:sp>
        <p:nvSpPr>
          <p:cNvPr id="8" name="Title 7">
            <a:extLst>
              <a:ext uri="{FF2B5EF4-FFF2-40B4-BE49-F238E27FC236}">
                <a16:creationId xmlns:a16="http://schemas.microsoft.com/office/drawing/2014/main" id="{764CD204-5540-3A43-B09B-3BD4D4F561E9}"/>
              </a:ext>
            </a:extLst>
          </p:cNvPr>
          <p:cNvSpPr>
            <a:spLocks noGrp="1"/>
          </p:cNvSpPr>
          <p:nvPr>
            <p:ph type="title" hasCustomPrompt="1"/>
          </p:nvPr>
        </p:nvSpPr>
        <p:spPr>
          <a:xfrm>
            <a:off x="266700" y="1752599"/>
            <a:ext cx="8046027" cy="2619896"/>
          </a:xfrm>
        </p:spPr>
        <p:txBody>
          <a:bodyPr/>
          <a:lstStyle>
            <a:lvl1pPr>
              <a:defRPr>
                <a:solidFill>
                  <a:schemeClr val="bg1"/>
                </a:solidFill>
                <a:effectLst>
                  <a:outerShdw blurRad="50800" dist="38100" dir="13500000" algn="br" rotWithShape="0">
                    <a:prstClr val="black">
                      <a:alpha val="40000"/>
                    </a:prstClr>
                  </a:outerShdw>
                </a:effectLst>
              </a:defRPr>
            </a:lvl1pPr>
          </a:lstStyle>
          <a:p>
            <a:r>
              <a:rPr lang="en-US"/>
              <a:t>TRANSITION SLIDE TITLE</a:t>
            </a:r>
          </a:p>
        </p:txBody>
      </p:sp>
      <p:sp>
        <p:nvSpPr>
          <p:cNvPr id="4" name="Picture Placeholder 3">
            <a:extLst>
              <a:ext uri="{FF2B5EF4-FFF2-40B4-BE49-F238E27FC236}">
                <a16:creationId xmlns:a16="http://schemas.microsoft.com/office/drawing/2014/main" id="{5652AB7E-3CE0-DB4A-B684-61BAD5AA3A39}"/>
              </a:ext>
            </a:extLst>
          </p:cNvPr>
          <p:cNvSpPr>
            <a:spLocks noGrp="1"/>
          </p:cNvSpPr>
          <p:nvPr>
            <p:ph type="pic" sz="quarter" idx="10" hasCustomPrompt="1"/>
          </p:nvPr>
        </p:nvSpPr>
        <p:spPr>
          <a:xfrm>
            <a:off x="8652163" y="2277760"/>
            <a:ext cx="3200400" cy="3200400"/>
          </a:xfrm>
        </p:spPr>
        <p:txBody>
          <a:bodyPr/>
          <a:lstStyle>
            <a:lvl1pPr marL="0" indent="0">
              <a:buNone/>
              <a:defRPr>
                <a:solidFill>
                  <a:schemeClr val="bg1"/>
                </a:solidFill>
              </a:defRPr>
            </a:lvl1pPr>
          </a:lstStyle>
          <a:p>
            <a:r>
              <a:rPr lang="en-US"/>
              <a:t>Click on icon to add picture (optional)</a:t>
            </a:r>
          </a:p>
        </p:txBody>
      </p:sp>
    </p:spTree>
    <p:extLst>
      <p:ext uri="{BB962C8B-B14F-4D97-AF65-F5344CB8AC3E}">
        <p14:creationId xmlns:p14="http://schemas.microsoft.com/office/powerpoint/2010/main" val="362090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3" name="Content Placeholder 2"/>
          <p:cNvSpPr>
            <a:spLocks noGrp="1"/>
          </p:cNvSpPr>
          <p:nvPr>
            <p:ph sz="half" idx="1"/>
          </p:nvPr>
        </p:nvSpPr>
        <p:spPr>
          <a:xfrm>
            <a:off x="266699" y="1752600"/>
            <a:ext cx="5260041" cy="426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83942" y="1752600"/>
            <a:ext cx="5255558" cy="426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024F2A4-FD4A-9D43-B5A0-11ED7551AB6E}" type="datetime4">
              <a:rPr lang="en-US" smtClean="0"/>
              <a:t>May 10, 2021</a:t>
            </a:fld>
            <a:endParaRPr lang="en-US"/>
          </a:p>
        </p:txBody>
      </p:sp>
      <p:sp>
        <p:nvSpPr>
          <p:cNvPr id="6" name="Footer Placeholder 5"/>
          <p:cNvSpPr>
            <a:spLocks noGrp="1"/>
          </p:cNvSpPr>
          <p:nvPr>
            <p:ph type="ftr" sz="quarter" idx="11"/>
          </p:nvPr>
        </p:nvSpPr>
        <p:spPr/>
        <p:txBody>
          <a:bodyPr/>
          <a:lstStyle/>
          <a:p>
            <a:r>
              <a:rPr lang="en-US"/>
              <a:t>This is the footer</a:t>
            </a:r>
          </a:p>
        </p:txBody>
      </p:sp>
      <p:sp>
        <p:nvSpPr>
          <p:cNvPr id="7" name="Slide Number Placeholder 6"/>
          <p:cNvSpPr>
            <a:spLocks noGrp="1"/>
          </p:cNvSpPr>
          <p:nvPr>
            <p:ph type="sldNum" sz="quarter" idx="12"/>
          </p:nvPr>
        </p:nvSpPr>
        <p:spPr/>
        <p:txBody>
          <a:bodyPr/>
          <a:lstStyle/>
          <a:p>
            <a:fld id="{01382283-6E44-444F-8642-0798935D9F00}" type="slidenum">
              <a:rPr lang="en-US" smtClean="0"/>
              <a:t>‹#›</a:t>
            </a:fld>
            <a:endParaRPr lang="en-US"/>
          </a:p>
        </p:txBody>
      </p:sp>
      <p:cxnSp>
        <p:nvCxnSpPr>
          <p:cNvPr id="8" name="Straight Connector 7">
            <a:extLst>
              <a:ext uri="{FF2B5EF4-FFF2-40B4-BE49-F238E27FC236}">
                <a16:creationId xmlns:a16="http://schemas.microsoft.com/office/drawing/2014/main" id="{79DBC611-4CEF-024A-ADA8-02CC7EF2ECA0}"/>
              </a:ext>
            </a:extLst>
          </p:cNvPr>
          <p:cNvCxnSpPr>
            <a:cxnSpLocks/>
          </p:cNvCxnSpPr>
          <p:nvPr userDrawn="1"/>
        </p:nvCxnSpPr>
        <p:spPr>
          <a:xfrm>
            <a:off x="0" y="1638300"/>
            <a:ext cx="8196044" cy="0"/>
          </a:xfrm>
          <a:prstGeom prst="line">
            <a:avLst/>
          </a:prstGeom>
          <a:ln w="28575" cap="rnd">
            <a:solidFill>
              <a:schemeClr val="accent1"/>
            </a:solidFill>
            <a:headEnd type="none"/>
            <a:tailEnd type="none"/>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7531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6700" y="228601"/>
            <a:ext cx="10972800" cy="1409699"/>
          </a:xfrm>
        </p:spPr>
        <p:txBody>
          <a:bodyPr/>
          <a:lstStyle/>
          <a:p>
            <a:r>
              <a:rPr lang="en-US"/>
              <a:t>CLICK TO EDIT MASTER TITLE STYLE</a:t>
            </a:r>
          </a:p>
        </p:txBody>
      </p:sp>
      <p:sp>
        <p:nvSpPr>
          <p:cNvPr id="3" name="Text Placeholder 2"/>
          <p:cNvSpPr>
            <a:spLocks noGrp="1"/>
          </p:cNvSpPr>
          <p:nvPr>
            <p:ph type="body" idx="1"/>
          </p:nvPr>
        </p:nvSpPr>
        <p:spPr>
          <a:xfrm>
            <a:off x="266700" y="1752600"/>
            <a:ext cx="5260041" cy="75247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6700" y="2505075"/>
            <a:ext cx="5260041" cy="35147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983942" y="1752599"/>
            <a:ext cx="5255558" cy="7524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983941" y="2505075"/>
            <a:ext cx="5255559" cy="3514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024564A-A559-3D4C-9528-526927A91BA0}" type="datetime4">
              <a:rPr lang="en-US" smtClean="0"/>
              <a:t>May 10, 2021</a:t>
            </a:fld>
            <a:endParaRPr lang="en-US"/>
          </a:p>
        </p:txBody>
      </p:sp>
      <p:sp>
        <p:nvSpPr>
          <p:cNvPr id="8" name="Footer Placeholder 7"/>
          <p:cNvSpPr>
            <a:spLocks noGrp="1"/>
          </p:cNvSpPr>
          <p:nvPr>
            <p:ph type="ftr" sz="quarter" idx="11"/>
          </p:nvPr>
        </p:nvSpPr>
        <p:spPr/>
        <p:txBody>
          <a:bodyPr/>
          <a:lstStyle/>
          <a:p>
            <a:r>
              <a:rPr lang="en-US"/>
              <a:t>This is the footer</a:t>
            </a:r>
          </a:p>
        </p:txBody>
      </p:sp>
      <p:sp>
        <p:nvSpPr>
          <p:cNvPr id="9" name="Slide Number Placeholder 8"/>
          <p:cNvSpPr>
            <a:spLocks noGrp="1"/>
          </p:cNvSpPr>
          <p:nvPr>
            <p:ph type="sldNum" sz="quarter" idx="12"/>
          </p:nvPr>
        </p:nvSpPr>
        <p:spPr/>
        <p:txBody>
          <a:bodyPr/>
          <a:lstStyle/>
          <a:p>
            <a:fld id="{01382283-6E44-444F-8642-0798935D9F00}" type="slidenum">
              <a:rPr lang="en-US" smtClean="0"/>
              <a:t>‹#›</a:t>
            </a:fld>
            <a:endParaRPr lang="en-US"/>
          </a:p>
        </p:txBody>
      </p:sp>
      <p:cxnSp>
        <p:nvCxnSpPr>
          <p:cNvPr id="10" name="Straight Connector 9">
            <a:extLst>
              <a:ext uri="{FF2B5EF4-FFF2-40B4-BE49-F238E27FC236}">
                <a16:creationId xmlns:a16="http://schemas.microsoft.com/office/drawing/2014/main" id="{25C2CB67-F934-674A-ACB7-2C2139C9730A}"/>
              </a:ext>
            </a:extLst>
          </p:cNvPr>
          <p:cNvCxnSpPr>
            <a:cxnSpLocks/>
          </p:cNvCxnSpPr>
          <p:nvPr userDrawn="1"/>
        </p:nvCxnSpPr>
        <p:spPr>
          <a:xfrm>
            <a:off x="0" y="1638300"/>
            <a:ext cx="8196044" cy="0"/>
          </a:xfrm>
          <a:prstGeom prst="line">
            <a:avLst/>
          </a:prstGeom>
          <a:ln w="28575" cap="rnd">
            <a:solidFill>
              <a:schemeClr val="accent1"/>
            </a:solidFill>
            <a:headEnd type="none"/>
            <a:tailEnd type="none"/>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0986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D4FC741-B25B-FD43-864F-0A2CEAF593FA}" type="datetime4">
              <a:rPr lang="en-US" smtClean="0"/>
              <a:t>May 10, 2021</a:t>
            </a:fld>
            <a:endParaRPr lang="en-US"/>
          </a:p>
        </p:txBody>
      </p:sp>
      <p:sp>
        <p:nvSpPr>
          <p:cNvPr id="4" name="Footer Placeholder 3"/>
          <p:cNvSpPr>
            <a:spLocks noGrp="1"/>
          </p:cNvSpPr>
          <p:nvPr>
            <p:ph type="ftr" sz="quarter" idx="11"/>
          </p:nvPr>
        </p:nvSpPr>
        <p:spPr/>
        <p:txBody>
          <a:bodyPr/>
          <a:lstStyle/>
          <a:p>
            <a:r>
              <a:rPr lang="en-US"/>
              <a:t>This is the footer</a:t>
            </a:r>
          </a:p>
        </p:txBody>
      </p:sp>
      <p:sp>
        <p:nvSpPr>
          <p:cNvPr id="5" name="Slide Number Placeholder 4"/>
          <p:cNvSpPr>
            <a:spLocks noGrp="1"/>
          </p:cNvSpPr>
          <p:nvPr>
            <p:ph type="sldNum" sz="quarter" idx="12"/>
          </p:nvPr>
        </p:nvSpPr>
        <p:spPr/>
        <p:txBody>
          <a:bodyPr/>
          <a:lstStyle/>
          <a:p>
            <a:fld id="{01382283-6E44-444F-8642-0798935D9F00}" type="slidenum">
              <a:rPr lang="en-US" smtClean="0"/>
              <a:t>‹#›</a:t>
            </a:fld>
            <a:endParaRPr lang="en-US"/>
          </a:p>
        </p:txBody>
      </p:sp>
      <p:cxnSp>
        <p:nvCxnSpPr>
          <p:cNvPr id="6" name="Straight Connector 5">
            <a:extLst>
              <a:ext uri="{FF2B5EF4-FFF2-40B4-BE49-F238E27FC236}">
                <a16:creationId xmlns:a16="http://schemas.microsoft.com/office/drawing/2014/main" id="{6D714E95-2EC6-9C49-9235-6284A0C8F9B3}"/>
              </a:ext>
            </a:extLst>
          </p:cNvPr>
          <p:cNvCxnSpPr>
            <a:cxnSpLocks/>
          </p:cNvCxnSpPr>
          <p:nvPr userDrawn="1"/>
        </p:nvCxnSpPr>
        <p:spPr>
          <a:xfrm>
            <a:off x="0" y="1638300"/>
            <a:ext cx="8196044" cy="0"/>
          </a:xfrm>
          <a:prstGeom prst="line">
            <a:avLst/>
          </a:prstGeom>
          <a:ln w="28575" cap="rnd">
            <a:solidFill>
              <a:schemeClr val="accent1"/>
            </a:solidFill>
            <a:headEnd type="none"/>
            <a:tailEnd type="none"/>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74255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1B88A5-AAFF-6740-8676-E6AEC934EA5F}" type="datetime4">
              <a:rPr lang="en-US" smtClean="0"/>
              <a:t>May 10, 2021</a:t>
            </a:fld>
            <a:endParaRPr lang="en-US"/>
          </a:p>
        </p:txBody>
      </p:sp>
      <p:sp>
        <p:nvSpPr>
          <p:cNvPr id="3" name="Footer Placeholder 2"/>
          <p:cNvSpPr>
            <a:spLocks noGrp="1"/>
          </p:cNvSpPr>
          <p:nvPr>
            <p:ph type="ftr" sz="quarter" idx="11"/>
          </p:nvPr>
        </p:nvSpPr>
        <p:spPr/>
        <p:txBody>
          <a:bodyPr/>
          <a:lstStyle/>
          <a:p>
            <a:r>
              <a:rPr lang="en-US"/>
              <a:t>This is the footer</a:t>
            </a:r>
          </a:p>
        </p:txBody>
      </p:sp>
      <p:sp>
        <p:nvSpPr>
          <p:cNvPr id="4" name="Slide Number Placeholder 3"/>
          <p:cNvSpPr>
            <a:spLocks noGrp="1"/>
          </p:cNvSpPr>
          <p:nvPr>
            <p:ph type="sldNum" sz="quarter" idx="12"/>
          </p:nvPr>
        </p:nvSpPr>
        <p:spPr/>
        <p:txBody>
          <a:bodyPr/>
          <a:lstStyle/>
          <a:p>
            <a:fld id="{01382283-6E44-444F-8642-0798935D9F00}" type="slidenum">
              <a:rPr lang="en-US" smtClean="0"/>
              <a:t>‹#›</a:t>
            </a:fld>
            <a:endParaRPr lang="en-US"/>
          </a:p>
        </p:txBody>
      </p:sp>
    </p:spTree>
    <p:extLst>
      <p:ext uri="{BB962C8B-B14F-4D97-AF65-F5344CB8AC3E}">
        <p14:creationId xmlns:p14="http://schemas.microsoft.com/office/powerpoint/2010/main" val="419455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2364" y="457200"/>
            <a:ext cx="3931919" cy="1295400"/>
          </a:xfrm>
        </p:spPr>
        <p:txBody>
          <a:bodyPr anchor="b">
            <a:normAutofit/>
          </a:bodyPr>
          <a:lstStyle>
            <a:lvl1pPr>
              <a:defRPr sz="3200"/>
            </a:lvl1pPr>
          </a:lstStyle>
          <a:p>
            <a:r>
              <a:rPr lang="en-US"/>
              <a:t>CLICK TO EDIT MASTER TITLE STYLE</a:t>
            </a:r>
          </a:p>
        </p:txBody>
      </p:sp>
      <p:sp>
        <p:nvSpPr>
          <p:cNvPr id="3" name="Content Placeholder 2"/>
          <p:cNvSpPr>
            <a:spLocks noGrp="1"/>
          </p:cNvSpPr>
          <p:nvPr>
            <p:ph idx="1" hasCustomPrompt="1"/>
          </p:nvPr>
        </p:nvSpPr>
        <p:spPr>
          <a:xfrm>
            <a:off x="4921623" y="1089213"/>
            <a:ext cx="6080760" cy="49305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a:t>
            </a:r>
            <a:r>
              <a:rPr lang="en-US" err="1"/>
              <a:t>syles</a:t>
            </a:r>
            <a:endParaRPr lang="en-US"/>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42363" y="1752600"/>
            <a:ext cx="3931920" cy="426719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F185336-E965-4842-A660-71F97002DB97}" type="datetime4">
              <a:rPr lang="en-US" smtClean="0"/>
              <a:t>May 10, 2021</a:t>
            </a:fld>
            <a:endParaRPr lang="en-US"/>
          </a:p>
        </p:txBody>
      </p:sp>
      <p:sp>
        <p:nvSpPr>
          <p:cNvPr id="6" name="Footer Placeholder 5"/>
          <p:cNvSpPr>
            <a:spLocks noGrp="1"/>
          </p:cNvSpPr>
          <p:nvPr>
            <p:ph type="ftr" sz="quarter" idx="11"/>
          </p:nvPr>
        </p:nvSpPr>
        <p:spPr/>
        <p:txBody>
          <a:bodyPr/>
          <a:lstStyle/>
          <a:p>
            <a:r>
              <a:rPr lang="en-US"/>
              <a:t>This is the footer</a:t>
            </a:r>
          </a:p>
        </p:txBody>
      </p:sp>
      <p:sp>
        <p:nvSpPr>
          <p:cNvPr id="7" name="Slide Number Placeholder 6"/>
          <p:cNvSpPr>
            <a:spLocks noGrp="1"/>
          </p:cNvSpPr>
          <p:nvPr>
            <p:ph type="sldNum" sz="quarter" idx="12"/>
          </p:nvPr>
        </p:nvSpPr>
        <p:spPr/>
        <p:txBody>
          <a:bodyPr/>
          <a:lstStyle/>
          <a:p>
            <a:fld id="{01382283-6E44-444F-8642-0798935D9F00}" type="slidenum">
              <a:rPr lang="en-US" smtClean="0"/>
              <a:t>‹#›</a:t>
            </a:fld>
            <a:endParaRPr lang="en-US"/>
          </a:p>
        </p:txBody>
      </p:sp>
    </p:spTree>
    <p:extLst>
      <p:ext uri="{BB962C8B-B14F-4D97-AF65-F5344CB8AC3E}">
        <p14:creationId xmlns:p14="http://schemas.microsoft.com/office/powerpoint/2010/main" val="3212187630"/>
      </p:ext>
    </p:extLst>
  </p:cSld>
  <p:clrMapOvr>
    <a:masterClrMapping/>
  </p:clrMapOvr>
</p:sldLayout>
</file>

<file path=ppt/slideMasters/_rels/slideMaster1.xml.rels><?xml version="1.0" encoding="UTF-8"?>

<Relationships xmlns="http://schemas.openxmlformats.org/package/2006/relationships">
  <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theme" Target="../theme/theme1.xml"/>
  <Relationship Id="rId14" Type="http://schemas.openxmlformats.org/officeDocument/2006/relationships/image" Target="../media/image1.png"/>
  <Relationship Id="rId15" Type="http://schemas.openxmlformats.org/officeDocument/2006/relationships/image" Target="../media/image2.png"/>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5F98A03-DB7D-BA44-97E3-B6AAE3F3927C}"/>
              </a:ext>
            </a:extLst>
          </p:cNvPr>
          <p:cNvPicPr>
            <a:picLocks noChangeAspect="1"/>
          </p:cNvPicPr>
          <p:nvPr userDrawn="1"/>
        </p:nvPicPr>
        <p:blipFill>
          <a:blip r:embed="rId14">
            <a:duotone>
              <a:prstClr val="black"/>
              <a:schemeClr val="tx2">
                <a:tint val="45000"/>
                <a:satMod val="400000"/>
              </a:schemeClr>
            </a:duotone>
            <a:alphaModFix amt="35000"/>
          </a:blip>
          <a:stretch>
            <a:fill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955FB571-95CC-224C-96B8-CF985D5EDCD3}"/>
              </a:ext>
            </a:extLst>
          </p:cNvPr>
          <p:cNvSpPr/>
          <p:nvPr userDrawn="1"/>
        </p:nvSpPr>
        <p:spPr>
          <a:xfrm>
            <a:off x="0" y="0"/>
            <a:ext cx="12192000" cy="6858000"/>
          </a:xfrm>
          <a:prstGeom prst="rect">
            <a:avLst/>
          </a:prstGeom>
          <a:gradFill flip="none" rotWithShape="1">
            <a:gsLst>
              <a:gs pos="91000">
                <a:srgbClr val="FFFFFF">
                  <a:alpha val="78000"/>
                </a:srgbClr>
              </a:gs>
              <a:gs pos="68000">
                <a:schemeClr val="bg2">
                  <a:tint val="90000"/>
                  <a:lumMod val="110000"/>
                </a:schemeClr>
              </a:gs>
              <a:gs pos="100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266700" y="228600"/>
            <a:ext cx="10972800" cy="1409700"/>
          </a:xfrm>
          <a:prstGeom prst="rect">
            <a:avLst/>
          </a:prstGeom>
        </p:spPr>
        <p:txBody>
          <a:bodyPr vert="horz" lIns="91440" tIns="45720" rIns="91440" bIns="45720" rtlCol="0" anchor="b" anchorCtr="0">
            <a:normAutofit/>
          </a:bodyPr>
          <a:lstStyle/>
          <a:p>
            <a:r>
              <a:rPr lang="en-US"/>
              <a:t>CONTENT TITLE SHOULD BE TYPED IN ALL CAPS</a:t>
            </a:r>
          </a:p>
        </p:txBody>
      </p:sp>
      <p:sp>
        <p:nvSpPr>
          <p:cNvPr id="3" name="Text Placeholder 2"/>
          <p:cNvSpPr>
            <a:spLocks noGrp="1"/>
          </p:cNvSpPr>
          <p:nvPr>
            <p:ph type="body" idx="1"/>
          </p:nvPr>
        </p:nvSpPr>
        <p:spPr>
          <a:xfrm>
            <a:off x="266700" y="1752600"/>
            <a:ext cx="10972799" cy="4272306"/>
          </a:xfrm>
          <a:prstGeom prst="rect">
            <a:avLst/>
          </a:prstGeom>
        </p:spPr>
        <p:txBody>
          <a:bodyPr vert="horz" lIns="91440" tIns="45720" rIns="91440" bIns="45720" rtlCol="0">
            <a:normAutofit/>
          </a:bodyPr>
          <a:lstStyle/>
          <a:p>
            <a:pPr lvl="0"/>
            <a:r>
              <a:rPr lang="en-US"/>
              <a:t>Type content here</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756182" y="6134100"/>
            <a:ext cx="1483317" cy="380999"/>
          </a:xfrm>
          <a:prstGeom prst="rect">
            <a:avLst/>
          </a:prstGeom>
        </p:spPr>
        <p:txBody>
          <a:bodyPr vert="horz" lIns="91440" tIns="45720" rIns="91440" bIns="45720" rtlCol="0" anchor="ctr"/>
          <a:lstStyle>
            <a:lvl1pPr algn="r">
              <a:defRPr sz="1200">
                <a:solidFill>
                  <a:schemeClr val="tx1">
                    <a:tint val="75000"/>
                  </a:schemeClr>
                </a:solidFill>
              </a:defRPr>
            </a:lvl1pPr>
          </a:lstStyle>
          <a:p>
            <a:fld id="{4DA42A7A-8AE4-334E-822F-2D4749E38DF6}" type="datetime4">
              <a:rPr lang="en-US" smtClean="0"/>
              <a:t>May 10, 2021</a:t>
            </a:fld>
            <a:endParaRPr lang="en-US"/>
          </a:p>
        </p:txBody>
      </p:sp>
      <p:sp>
        <p:nvSpPr>
          <p:cNvPr id="5" name="Footer Placeholder 4"/>
          <p:cNvSpPr>
            <a:spLocks noGrp="1"/>
          </p:cNvSpPr>
          <p:nvPr>
            <p:ph type="ftr" sz="quarter" idx="3"/>
          </p:nvPr>
        </p:nvSpPr>
        <p:spPr>
          <a:xfrm>
            <a:off x="3375212" y="6134101"/>
            <a:ext cx="6271297" cy="381000"/>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This is the footer</a:t>
            </a:r>
          </a:p>
        </p:txBody>
      </p:sp>
      <p:sp>
        <p:nvSpPr>
          <p:cNvPr id="31" name="Freeform 30">
            <a:extLst>
              <a:ext uri="{FF2B5EF4-FFF2-40B4-BE49-F238E27FC236}">
                <a16:creationId xmlns:a16="http://schemas.microsoft.com/office/drawing/2014/main" id="{9790C9D7-3C60-8A4E-8DC6-219F0684EE7D}"/>
              </a:ext>
            </a:extLst>
          </p:cNvPr>
          <p:cNvSpPr/>
          <p:nvPr userDrawn="1"/>
        </p:nvSpPr>
        <p:spPr>
          <a:xfrm>
            <a:off x="10590704" y="0"/>
            <a:ext cx="1601295" cy="6858000"/>
          </a:xfrm>
          <a:custGeom>
            <a:avLst/>
            <a:gdLst>
              <a:gd name="connsiteX0" fmla="*/ 1228219 w 1601295"/>
              <a:gd name="connsiteY0" fmla="*/ 0 h 6858000"/>
              <a:gd name="connsiteX1" fmla="*/ 1601295 w 1601295"/>
              <a:gd name="connsiteY1" fmla="*/ 0 h 6858000"/>
              <a:gd name="connsiteX2" fmla="*/ 1601295 w 1601295"/>
              <a:gd name="connsiteY2" fmla="*/ 6858000 h 6858000"/>
              <a:gd name="connsiteX3" fmla="*/ 0 w 1601295"/>
              <a:gd name="connsiteY3" fmla="*/ 6858000 h 6858000"/>
              <a:gd name="connsiteX4" fmla="*/ 179351 w 1601295"/>
              <a:gd name="connsiteY4" fmla="*/ 6841300 h 6858000"/>
              <a:gd name="connsiteX5" fmla="*/ 1228220 w 1601295"/>
              <a:gd name="connsiteY5" fmla="*/ 5652565 h 6858000"/>
              <a:gd name="connsiteX6" fmla="*/ 1227390 w 1601295"/>
              <a:gd name="connsiteY6" fmla="*/ 5637375 h 6858000"/>
              <a:gd name="connsiteX7" fmla="*/ 1228219 w 1601295"/>
              <a:gd name="connsiteY7" fmla="*/ 56373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1295" h="6858000">
                <a:moveTo>
                  <a:pt x="1228219" y="0"/>
                </a:moveTo>
                <a:lnTo>
                  <a:pt x="1601295" y="0"/>
                </a:lnTo>
                <a:lnTo>
                  <a:pt x="1601295" y="6858000"/>
                </a:lnTo>
                <a:lnTo>
                  <a:pt x="0" y="6858000"/>
                </a:lnTo>
                <a:lnTo>
                  <a:pt x="179351" y="6841300"/>
                </a:lnTo>
                <a:cubicBezTo>
                  <a:pt x="777940" y="6728156"/>
                  <a:pt x="1228220" y="6238933"/>
                  <a:pt x="1228220" y="5652565"/>
                </a:cubicBezTo>
                <a:lnTo>
                  <a:pt x="1227390" y="5637375"/>
                </a:lnTo>
                <a:lnTo>
                  <a:pt x="1228219" y="5637375"/>
                </a:lnTo>
                <a:close/>
              </a:path>
            </a:pathLst>
          </a:custGeom>
          <a:solidFill>
            <a:srgbClr val="F17F3D"/>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558C7944-0F01-B340-8D9A-8DFAFEB98DAD}"/>
              </a:ext>
            </a:extLst>
          </p:cNvPr>
          <p:cNvPicPr>
            <a:picLocks noChangeAspect="1"/>
          </p:cNvPicPr>
          <p:nvPr userDrawn="1"/>
        </p:nvPicPr>
        <p:blipFill>
          <a:blip r:embed="rId15"/>
          <a:stretch>
            <a:fillRect/>
          </a:stretch>
        </p:blipFill>
        <p:spPr>
          <a:xfrm>
            <a:off x="0" y="5907758"/>
            <a:ext cx="3167472" cy="950242"/>
          </a:xfrm>
          <a:prstGeom prst="rect">
            <a:avLst/>
          </a:prstGeom>
        </p:spPr>
      </p:pic>
      <p:sp>
        <p:nvSpPr>
          <p:cNvPr id="6" name="Slide Number Placeholder 5"/>
          <p:cNvSpPr>
            <a:spLocks noGrp="1"/>
          </p:cNvSpPr>
          <p:nvPr>
            <p:ph type="sldNum" sz="quarter" idx="4"/>
          </p:nvPr>
        </p:nvSpPr>
        <p:spPr>
          <a:xfrm>
            <a:off x="11608231" y="6353173"/>
            <a:ext cx="474095" cy="380999"/>
          </a:xfrm>
          <a:prstGeom prst="rect">
            <a:avLst/>
          </a:prstGeom>
        </p:spPr>
        <p:txBody>
          <a:bodyPr vert="horz" lIns="91440" tIns="45720" rIns="91440" bIns="45720" rtlCol="0" anchor="ctr"/>
          <a:lstStyle>
            <a:lvl1pPr algn="r">
              <a:defRPr sz="1400" b="1">
                <a:solidFill>
                  <a:schemeClr val="bg1"/>
                </a:solidFill>
              </a:defRPr>
            </a:lvl1pPr>
          </a:lstStyle>
          <a:p>
            <a:r>
              <a:rPr lang="en-US"/>
              <a:t>&lt;#&gt;</a:t>
            </a:r>
          </a:p>
        </p:txBody>
      </p:sp>
    </p:spTree>
    <p:extLst>
      <p:ext uri="{BB962C8B-B14F-4D97-AF65-F5344CB8AC3E}">
        <p14:creationId xmlns:p14="http://schemas.microsoft.com/office/powerpoint/2010/main" val="1769635017"/>
      </p:ext>
    </p:extLst>
  </p:cSld>
  <p:clrMap bg1="lt1" tx1="dk1" bg2="lt2" tx2="dk2" accent1="accent1" accent2="accent2" accent3="accent3" accent4="accent4" accent5="accent5" accent6="accent6" hlink="hlink" folHlink="folHlink"/>
  <p:sldLayoutIdLst>
    <p:sldLayoutId id="2147483685" r:id="rId1"/>
    <p:sldLayoutId id="2147483696"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Lst>
  <p:hf hdr="0"/>
  <p:txStyles>
    <p:titleStyle>
      <a:lvl1pPr algn="l" defTabSz="914400" rtl="0" eaLnBrk="1" latinLnBrk="0" hangingPunct="1">
        <a:lnSpc>
          <a:spcPct val="90000"/>
        </a:lnSpc>
        <a:spcBef>
          <a:spcPct val="0"/>
        </a:spcBef>
        <a:buNone/>
        <a:defRPr sz="4400" kern="1200">
          <a:solidFill>
            <a:srgbClr val="3F3EA1"/>
          </a:solidFill>
          <a:effectLst/>
          <a:latin typeface="Cambria" panose="02040503050406030204" pitchFamily="18" charset="0"/>
          <a:ea typeface="+mj-ea"/>
          <a:cs typeface="+mj-cs"/>
        </a:defRPr>
      </a:lvl1pPr>
    </p:titleStyle>
    <p:bodyStyle>
      <a:lvl1pPr marL="228600" indent="-228600" algn="l" defTabSz="914400" rtl="0" eaLnBrk="1" latinLnBrk="0" hangingPunct="1">
        <a:lnSpc>
          <a:spcPct val="90000"/>
        </a:lnSpc>
        <a:spcBef>
          <a:spcPts val="1000"/>
        </a:spcBef>
        <a:buClr>
          <a:srgbClr val="3F3EA1"/>
        </a:buClr>
        <a:buFont typeface="Arial" panose="020B0604020202020204" pitchFamily="34" charset="0"/>
        <a:buChar char="•"/>
        <a:defRPr sz="28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Clr>
          <a:srgbClr val="3F3EA1"/>
        </a:buClr>
        <a:buFont typeface="Arial" panose="020B0604020202020204" pitchFamily="34" charset="0"/>
        <a:buChar char="•"/>
        <a:defRPr sz="24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Clr>
          <a:srgbClr val="3F3EA1"/>
        </a:buClr>
        <a:buFont typeface="Arial" panose="020B0604020202020204" pitchFamily="34" charset="0"/>
        <a:buChar char="•"/>
        <a:defRPr sz="20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Clr>
          <a:srgbClr val="3F3EA1"/>
        </a:buClr>
        <a:buFont typeface="Arial" panose="020B0604020202020204" pitchFamily="34" charset="0"/>
        <a:buChar char="•"/>
        <a:defRPr sz="18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Clr>
          <a:srgbClr val="3F3EA1"/>
        </a:buClr>
        <a:buFont typeface="Arial" panose="020B0604020202020204" pitchFamily="34" charset="0"/>
        <a:buChar char="•"/>
        <a:defRPr sz="18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 userDrawn="1">
          <p15:clr>
            <a:srgbClr val="F26B43"/>
          </p15:clr>
        </p15:guide>
        <p15:guide id="2" pos="72" userDrawn="1">
          <p15:clr>
            <a:srgbClr val="F26B43"/>
          </p15:clr>
        </p15:guide>
        <p15:guide id="3" pos="7608" userDrawn="1">
          <p15:clr>
            <a:srgbClr val="F26B43"/>
          </p15:clr>
        </p15:guide>
        <p15:guide id="4" orient="horz" pos="4248" userDrawn="1">
          <p15:clr>
            <a:srgbClr val="F26B43"/>
          </p15:clr>
        </p15:guide>
        <p15:guide id="5" orient="horz" pos="4104" userDrawn="1">
          <p15:clr>
            <a:srgbClr val="F26B43"/>
          </p15:clr>
        </p15:guide>
        <p15:guide id="6" orient="horz" pos="3864" userDrawn="1">
          <p15:clr>
            <a:srgbClr val="F26B43"/>
          </p15:clr>
        </p15:guide>
        <p15:guide id="7" pos="7080" userDrawn="1">
          <p15:clr>
            <a:srgbClr val="F26B43"/>
          </p15:clr>
        </p15:guide>
        <p15:guide id="8" orient="horz" pos="144" userDrawn="1">
          <p15:clr>
            <a:srgbClr val="F26B43"/>
          </p15:clr>
        </p15:guide>
        <p15:guide id="9" orient="horz" pos="1032" userDrawn="1">
          <p15:clr>
            <a:srgbClr val="F26B43"/>
          </p15:clr>
        </p15:guide>
        <p15:guide id="10" orient="horz" pos="1104" userDrawn="1">
          <p15:clr>
            <a:srgbClr val="F26B43"/>
          </p15:clr>
        </p15:guide>
        <p15:guide id="11" orient="horz" pos="3792" userDrawn="1">
          <p15:clr>
            <a:srgbClr val="F26B43"/>
          </p15:clr>
        </p15:guide>
        <p15:guide id="12" pos="168" userDrawn="1">
          <p15:clr>
            <a:srgbClr val="F26B43"/>
          </p15:clr>
        </p15:guide>
      </p15:sldGuideLst>
    </p:ext>
  </p:extLst>
</p:sldMaster>
</file>

<file path=ppt/slides/_rels/slide1.xml.rels><?xml version="1.0" encoding="UTF-8"?>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notesSlide" Target="../notesSlides/notesSlide12.xml"/>
  <Relationship Id="rId3" Type="http://schemas.openxmlformats.org/officeDocument/2006/relationships/image" Target="../media/image8.png"/>
</Relationships>

</file>

<file path=ppt/slides/_rels/slide13.xml.rels><?xml version="1.0" encoding="UTF-8"?>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notesSlide" Target="../notesSlides/notesSlide13.xml"/>
  <Relationship Id="rId3" Type="http://schemas.openxmlformats.org/officeDocument/2006/relationships/image" Target="../media/image9.png"/>
</Relationships>

</file>

<file path=ppt/slides/_rels/slide14.xml.rels><?xml version="1.0" encoding="UTF-8"?>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
  <Relationship Id="rId1" Type="http://schemas.openxmlformats.org/officeDocument/2006/relationships/slideLayout" Target="../slideLayouts/slideLayout4.xml"/>
  <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notesSlide" Target="../notesSlides/notesSlide16.xml"/>
  <Relationship Id="rId3" Type="http://schemas.openxmlformats.org/officeDocument/2006/relationships/image" Target="../media/image10.png"/>
</Relationships>

</file>

<file path=ppt/slides/_rels/slide17.xml.rels><?xml version="1.0" encoding="UTF-8"?>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notesSlide" Target="../notesSlides/notesSlide17.xml"/>
  <Relationship Id="rId3" Type="http://schemas.openxmlformats.org/officeDocument/2006/relationships/image" Target="../media/image11.png"/>
</Relationships>

</file>

<file path=ppt/slides/_rels/slide18.xml.rels><?xml version="1.0" encoding="UTF-8"?>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notesSlide" Target="../notesSlides/notesSlide18.xml"/>
  <Relationship Id="rId3" Type="http://schemas.openxmlformats.org/officeDocument/2006/relationships/image" Target="../media/image12.png"/>
</Relationships>

</file>

<file path=ppt/slides/_rels/slide19.xml.rels><?xml version="1.0" encoding="UTF-8"?>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notesSlide" Target="../notesSlides/notesSlide19.xml"/>
  <Relationship Id="rId3" Type="http://schemas.openxmlformats.org/officeDocument/2006/relationships/image" Target="../media/image13.jpeg"/>
</Relationships>

</file>

<file path=ppt/slides/_rels/slide2.xml.rels><?xml version="1.0" encoding="UTF-8"?>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notesSlide" Target="../notesSlides/notesSlide20.xml"/>
  <Relationship Id="rId3" Type="http://schemas.openxmlformats.org/officeDocument/2006/relationships/image" Target="../media/image14.png"/>
</Relationships>

</file>

<file path=ppt/slides/_rels/slide21.xml.rels><?xml version="1.0" encoding="UTF-8"?>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notesSlide" Target="../notesSlides/notesSlide21.xml"/>
  <Relationship Id="rId3" Type="http://schemas.openxmlformats.org/officeDocument/2006/relationships/image" Target="../media/image15.jpeg"/>
</Relationships>

</file>

<file path=ppt/slides/_rels/slide22.xml.rels><?xml version="1.0" encoding="UTF-8"?>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notesSlide" Target="../notesSlides/notesSlide22.xml"/>
  <Relationship Id="rId3" Type="http://schemas.openxmlformats.org/officeDocument/2006/relationships/image" Target="../media/image16.png"/>
</Relationships>

</file>

<file path=ppt/slides/_rels/slide23.xml.rels><?xml version="1.0" encoding="UTF-8"?>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notesSlide" Target="../notesSlides/notesSlide23.xml"/>
  <Relationship Id="rId3" Type="http://schemas.openxmlformats.org/officeDocument/2006/relationships/image" Target="../media/image17.png"/>
</Relationships>

</file>

<file path=ppt/slides/_rels/slide24.xml.rels><?xml version="1.0" encoding="UTF-8"?>

<Relationships xmlns="http://schemas.openxmlformats.org/package/2006/relationships">
  <Relationship Id="rId1" Type="http://schemas.openxmlformats.org/officeDocument/2006/relationships/slideLayout" Target="../slideLayouts/slideLayout4.xml"/>
  <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notesSlide" Target="../notesSlides/notesSlide25.xml"/>
  <Relationship Id="rId3" Type="http://schemas.openxmlformats.org/officeDocument/2006/relationships/image" Target="../media/image18.tiff"/>
</Relationships>

</file>

<file path=ppt/slides/_rels/slide26.xml.rels><?xml version="1.0" encoding="UTF-8"?>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notesSlide" Target="../notesSlides/notesSlide26.xml"/>
  <Relationship Id="rId3" Type="http://schemas.openxmlformats.org/officeDocument/2006/relationships/image" Target="../media/image19.png"/>
</Relationships>

</file>

<file path=ppt/slides/_rels/slide27.xml.rels><?xml version="1.0" encoding="UTF-8"?>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notesSlide" Target="../notesSlides/notesSlide27.xml"/>
</Relationships>

</file>

<file path=ppt/slides/_rels/slide28.xml.rels><?xml version="1.0" encoding="UTF-8"?>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notesSlide" Target="../notesSlides/notesSlide28.xml"/>
  <Relationship Id="rId3" Type="http://schemas.openxmlformats.org/officeDocument/2006/relationships/image" Target="../media/image20.png"/>
</Relationships>

</file>

<file path=ppt/slides/_rels/slide29.xml.rels><?xml version="1.0" encoding="UTF-8"?>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notesSlide" Target="../notesSlides/notesSlide29.xml"/>
  <Relationship Id="rId3" Type="http://schemas.openxmlformats.org/officeDocument/2006/relationships/image" Target="../media/image21.png"/>
</Relationships>

</file>

<file path=ppt/slides/_rels/slide3.xml.rels><?xml version="1.0" encoding="UTF-8"?>

<Relationships xmlns="http://schemas.openxmlformats.org/package/2006/relationships">
  <Relationship Id="rId1" Type="http://schemas.openxmlformats.org/officeDocument/2006/relationships/slideLayout" Target="../slideLayouts/slideLayout4.xml"/>
  <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notesSlide" Target="../notesSlides/notesSlide30.xml"/>
</Relationships>

</file>

<file path=ppt/slides/_rels/slide31.xml.rels><?xml version="1.0" encoding="UTF-8"?>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notesSlide" Target="../notesSlides/notesSlide31.xml"/>
</Relationships>

</file>

<file path=ppt/slides/_rels/slide32.xml.rels><?xml version="1.0" encoding="UTF-8"?>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notesSlide" Target="../notesSlides/notesSlide32.xml"/>
  <Relationship Id="rId3" Type="http://schemas.openxmlformats.org/officeDocument/2006/relationships/image" Target="../media/image22.tiff"/>
</Relationships>

</file>

<file path=ppt/slides/_rels/slide33.xml.rels><?xml version="1.0" encoding="UTF-8"?>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notesSlide" Target="../notesSlides/notesSlide33.xml"/>
  <Relationship Id="rId3" Type="http://schemas.openxmlformats.org/officeDocument/2006/relationships/image" Target="../media/image23.png"/>
</Relationships>

</file>

<file path=ppt/slides/_rels/slide34.xml.rels><?xml version="1.0" encoding="UTF-8"?>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notesSlide" Target="../notesSlides/notesSlide34.xml"/>
  <Relationship Id="rId3" Type="http://schemas.openxmlformats.org/officeDocument/2006/relationships/image" Target="../media/image24.png"/>
</Relationships>

</file>

<file path=ppt/slides/_rels/slide35.xml.rels><?xml version="1.0" encoding="UTF-8"?>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notesSlide" Target="../notesSlides/notesSlide36.xml"/>
  <Relationship Id="rId3" Type="http://schemas.openxmlformats.org/officeDocument/2006/relationships/image" Target="../media/image25.png"/>
</Relationships>

</file>

<file path=ppt/slides/_rels/slide37.xml.rels><?xml version="1.0" encoding="UTF-8"?>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notesSlide" Target="../notesSlides/notesSlide37.xml"/>
  <Relationship Id="rId3" Type="http://schemas.openxmlformats.org/officeDocument/2006/relationships/image" Target="../media/image26.png"/>
</Relationships>

</file>

<file path=ppt/slides/_rels/slide38.xml.rels><?xml version="1.0" encoding="UTF-8"?>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notesSlide" Target="../notesSlides/notesSlide38.xml"/>
  <Relationship Id="rId3" Type="http://schemas.openxmlformats.org/officeDocument/2006/relationships/image" Target="../media/image27.png"/>
  <Relationship Id="rId4" Type="http://schemas.openxmlformats.org/officeDocument/2006/relationships/image" Target="../media/image28.png"/>
</Relationships>

</file>

<file path=ppt/slides/_rels/slide39.xml.rels><?xml version="1.0" encoding="UTF-8"?>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notesSlide" Target="../notesSlides/notesSlide39.xml"/>
  <Relationship Id="rId3" Type="http://schemas.openxmlformats.org/officeDocument/2006/relationships/hyperlink" TargetMode="External" Target="https://redteamer.tips/a-tale-of-net-assemblies-cobalt-strike-size-constraints-and-reflection/"/>
</Relationships>

</file>

<file path=ppt/slides/_rels/slide4.xml.rels><?xml version="1.0" encoding="UTF-8"?>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notesSlide" Target="../notesSlides/notesSlide4.xml"/>
  <Relationship Id="rId3" Type="http://schemas.openxmlformats.org/officeDocument/2006/relationships/image" Target="../media/image3.png"/>
  <Relationship Id="rId4" Type="http://schemas.openxmlformats.org/officeDocument/2006/relationships/image" Target="../media/image4.jpeg"/>
</Relationships>

</file>

<file path=ppt/slides/_rels/slide40.xml.rels><?xml version="1.0" encoding="UTF-8"?>

<Relationships xmlns="http://schemas.openxmlformats.org/package/2006/relationships">
  <Relationship Id="rId1" Type="http://schemas.openxmlformats.org/officeDocument/2006/relationships/slideLayout" Target="../slideLayouts/slideLayout3.xml"/>
</Relationships>

</file>

<file path=ppt/slides/_rels/slide41.xml.rels><?xml version="1.0" encoding="UTF-8"?>

<Relationships xmlns="http://schemas.openxmlformats.org/package/2006/relationships">
  <Relationship Id="rId1" Type="http://schemas.openxmlformats.org/officeDocument/2006/relationships/slideLayout" Target="../slideLayouts/slideLayout3.xml"/>
</Relationships>

</file>

<file path=ppt/slides/_rels/slide42.xml.rels><?xml version="1.0" encoding="UTF-8"?>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image29.png"/>
</Relationships>

</file>

<file path=ppt/slides/_rels/slide43.xml.rels><?xml version="1.0" encoding="UTF-8"?>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image30.png"/>
</Relationships>

</file>

<file path=ppt/slides/_rels/slide44.xml.rels><?xml version="1.0" encoding="UTF-8"?>

<Relationships xmlns="http://schemas.openxmlformats.org/package/2006/relationships">
  <Relationship Id="rId1" Type="http://schemas.openxmlformats.org/officeDocument/2006/relationships/slideLayout" Target="../slideLayouts/slideLayout3.xml"/>
</Relationships>

</file>

<file path=ppt/slides/_rels/slide45.xml.rels><?xml version="1.0" encoding="UTF-8"?>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notesSlide" Target="../notesSlides/notesSlide40.xml"/>
  <Relationship Id="rId3" Type="http://schemas.openxmlformats.org/officeDocument/2006/relationships/image" Target="../media/image31.png"/>
</Relationships>

</file>

<file path=ppt/slides/_rels/slide46.xml.rels><?xml version="1.0" encoding="UTF-8"?>

<Relationships xmlns="http://schemas.openxmlformats.org/package/2006/relationships">
  <Relationship Id="rId1" Type="http://schemas.openxmlformats.org/officeDocument/2006/relationships/slideLayout" Target="../slideLayouts/slideLayout3.xml"/>
</Relationships>

</file>

<file path=ppt/slides/_rels/slide47.xml.rels><?xml version="1.0" encoding="UTF-8"?>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notesSlide" Target="../notesSlides/notesSlide41.xml"/>
  <Relationship Id="rId3" Type="http://schemas.openxmlformats.org/officeDocument/2006/relationships/image" Target="../media/image32.png"/>
</Relationships>

</file>

<file path=ppt/slides/_rels/slide48.xml.rels><?xml version="1.0" encoding="UTF-8"?>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notesSlide" Target="../notesSlides/notesSlide42.xml"/>
  <Relationship Id="rId3" Type="http://schemas.openxmlformats.org/officeDocument/2006/relationships/image" Target="../media/image33.png"/>
</Relationships>

</file>

<file path=ppt/slides/_rels/slide49.xml.rels><?xml version="1.0" encoding="UTF-8"?>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image34.png"/>
</Relationships>

</file>

<file path=ppt/slides/_rels/slide5.xml.rels><?xml version="1.0" encoding="UTF-8"?>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notesSlide" Target="../notesSlides/notesSlide5.xml"/>
  <Relationship Id="rId3" Type="http://schemas.openxmlformats.org/officeDocument/2006/relationships/image" Target="../media/image5.png"/>
</Relationships>

</file>

<file path=ppt/slides/_rels/slide50.xml.rels><?xml version="1.0" encoding="UTF-8"?>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image35.png"/>
</Relationships>

</file>

<file path=ppt/slides/_rels/slide51.xml.rels><?xml version="1.0" encoding="UTF-8"?>

<Relationships xmlns="http://schemas.openxmlformats.org/package/2006/relationships">
  <Relationship Id="rId1" Type="http://schemas.openxmlformats.org/officeDocument/2006/relationships/slideLayout" Target="../slideLayouts/slideLayout4.xml"/>
</Relationships>

</file>

<file path=ppt/slides/_rels/slide52.xml.rels><?xml version="1.0" encoding="UTF-8"?>

<Relationships xmlns="http://schemas.openxmlformats.org/package/2006/relationships">
  <Relationship Id="rId1" Type="http://schemas.openxmlformats.org/officeDocument/2006/relationships/slideLayout" Target="../slideLayouts/slideLayout3.xml"/>
</Relationships>

</file>

<file path=ppt/slides/_rels/slide53.xml.rels><?xml version="1.0" encoding="UTF-8"?>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image36.tiff"/>
</Relationships>

</file>

<file path=ppt/slides/_rels/slide54.xml.rels><?xml version="1.0" encoding="UTF-8"?>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image37.tiff"/>
</Relationships>

</file>

<file path=ppt/slides/_rels/slide55.xml.rels><?xml version="1.0" encoding="UTF-8"?>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image38.tiff"/>
</Relationships>

</file>

<file path=ppt/slides/_rels/slide56.xml.rels><?xml version="1.0" encoding="UTF-8"?>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image39.tiff"/>
</Relationships>

</file>

<file path=ppt/slides/_rels/slide57.xml.rels><?xml version="1.0" encoding="UTF-8"?>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image40.tiff"/>
</Relationships>

</file>

<file path=ppt/slides/_rels/slide58.xml.rels><?xml version="1.0" encoding="UTF-8"?>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image41.tiff"/>
</Relationships>

</file>

<file path=ppt/slides/_rels/slide59.xml.rels><?xml version="1.0" encoding="UTF-8"?>

<Relationships xmlns="http://schemas.openxmlformats.org/package/2006/relationships">
  <Relationship Id="rId1" Type="http://schemas.openxmlformats.org/officeDocument/2006/relationships/slideLayout" Target="../slideLayouts/slideLayout4.xml"/>
  <Relationship Id="rId2" Type="http://schemas.openxmlformats.org/officeDocument/2006/relationships/notesSlide" Target="../notesSlides/notesSlide43.xml"/>
</Relationships>

</file>

<file path=ppt/slides/_rels/slide6.xml.rels><?xml version="1.0" encoding="UTF-8"?>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notesSlide" Target="../notesSlides/notesSlide6.xml"/>
</Relationships>

</file>

<file path=ppt/slides/_rels/slide60.xml.rels><?xml version="1.0" encoding="UTF-8"?>

<Relationships xmlns="http://schemas.openxmlformats.org/package/2006/relationships">
  <Relationship Id="rId1" Type="http://schemas.openxmlformats.org/officeDocument/2006/relationships/slideLayout" Target="../slideLayouts/slideLayout3.xml"/>
</Relationships>

</file>

<file path=ppt/slides/_rels/slide61.xml.rels><?xml version="1.0" encoding="UTF-8"?>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hyperlink" TargetMode="External" Target="https://amsi.fail/"/>
  <Relationship Id="rId3" Type="http://schemas.openxmlformats.org/officeDocument/2006/relationships/hyperlink" TargetMode="External" Target="https://github.com/S3cur3Th1sSh1t/Amsi-Bypass-Powershell"/>
</Relationships>

</file>

<file path=ppt/slides/_rels/slide62.xml.rels><?xml version="1.0" encoding="UTF-8"?>

<Relationships xmlns="http://schemas.openxmlformats.org/package/2006/relationships">
  <Relationship Id="rId1" Type="http://schemas.openxmlformats.org/officeDocument/2006/relationships/slideLayout" Target="../slideLayouts/slideLayout3.xml"/>
</Relationships>

</file>

<file path=ppt/slides/_rels/slide63.xml.rels><?xml version="1.0" encoding="UTF-8"?>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notesSlide" Target="../notesSlides/notesSlide44.xml"/>
</Relationships>

</file>

<file path=ppt/slides/_rels/slide64.xml.rels><?xml version="1.0" encoding="UTF-8"?>

<Relationships xmlns="http://schemas.openxmlformats.org/package/2006/relationships">
  <Relationship Id="rId1" Type="http://schemas.openxmlformats.org/officeDocument/2006/relationships/slideLayout" Target="../slideLayouts/slideLayout4.xml"/>
  <Relationship Id="rId2" Type="http://schemas.openxmlformats.org/officeDocument/2006/relationships/notesSlide" Target="../notesSlides/notesSlide45.xml"/>
</Relationships>

</file>

<file path=ppt/slides/_rels/slide65.xml.rels><?xml version="1.0" encoding="UTF-8"?>

<Relationships xmlns="http://schemas.openxmlformats.org/package/2006/relationships">
  <Relationship Id="rId1" Type="http://schemas.openxmlformats.org/officeDocument/2006/relationships/slideLayout" Target="../slideLayouts/slideLayout3.xml"/>
</Relationships>

</file>

<file path=ppt/slides/_rels/slide66.xml.rels><?xml version="1.0" encoding="UTF-8"?>

<Relationships xmlns="http://schemas.openxmlformats.org/package/2006/relationships">
  <Relationship Id="rId1" Type="http://schemas.openxmlformats.org/officeDocument/2006/relationships/slideLayout" Target="../slideLayouts/slideLayout4.xml"/>
  <Relationship Id="rId2" Type="http://schemas.openxmlformats.org/officeDocument/2006/relationships/notesSlide" Target="../notesSlides/notesSlide46.xml"/>
</Relationships>

</file>

<file path=ppt/slides/_rels/slide67.xml.rels><?xml version="1.0" encoding="UTF-8"?>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image42.png"/>
  <Relationship Id="rId3" Type="http://schemas.openxmlformats.org/officeDocument/2006/relationships/image" Target="../media/image43.png"/>
</Relationships>

</file>

<file path=ppt/slides/_rels/slide68.xml.rels><?xml version="1.0" encoding="UTF-8"?>

<Relationships xmlns="http://schemas.openxmlformats.org/package/2006/relationships">
  <Relationship Id="rId1" Type="http://schemas.openxmlformats.org/officeDocument/2006/relationships/slideLayout" Target="../slideLayouts/slideLayout3.xml"/>
</Relationships>

</file>

<file path=ppt/slides/_rels/slide69.xml.rels><?xml version="1.0" encoding="UTF-8"?>

<Relationships xmlns="http://schemas.openxmlformats.org/package/2006/relationships">
  <Relationship Id="rId1" Type="http://schemas.openxmlformats.org/officeDocument/2006/relationships/slideLayout" Target="../slideLayouts/slideLayout3.xml"/>
</Relationships>

</file>

<file path=ppt/slides/_rels/slide7.xml.rels><?xml version="1.0" encoding="UTF-8"?>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notesSlide" Target="../notesSlides/notesSlide7.xml"/>
  <Relationship Id="rId3" Type="http://schemas.openxmlformats.org/officeDocument/2006/relationships/image" Target="../media/image6.png"/>
</Relationships>

</file>

<file path=ppt/slides/_rels/slide8.xml.rels><?xml version="1.0" encoding="UTF-8"?>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notesSlide" Target="../notesSlides/notesSlide8.xml"/>
  <Relationship Id="rId3" Type="http://schemas.openxmlformats.org/officeDocument/2006/relationships/image" Target="../media/image7.png"/>
</Relationships>

</file>

<file path=ppt/slides/_rels/slide9.xml.rels><?xml version="1.0" encoding="UTF-8"?>

<Relationships xmlns="http://schemas.openxmlformats.org/package/2006/relationships">
  <Relationship Id="rId1" Type="http://schemas.openxmlformats.org/officeDocument/2006/relationships/slideLayout" Target="../slideLayouts/slideLayout4.xml"/>
  <Relationship Id="rId2" Type="http://schemas.openxmlformats.org/officeDocument/2006/relationships/notesSlide" Target="../notesSlides/notesSlide9.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4F32145-59BB-F24A-9DF4-550BEF49F6DE}"/>
              </a:ext>
            </a:extLst>
          </p:cNvPr>
          <p:cNvSpPr>
            <a:spLocks noGrp="1"/>
          </p:cNvSpPr>
          <p:nvPr>
            <p:ph type="ctrTitle"/>
          </p:nvPr>
        </p:nvSpPr>
        <p:spPr>
          <a:xfrm>
            <a:off x="1524000" y="1534767"/>
            <a:ext cx="9144000" cy="2538413"/>
          </a:xfrm>
        </p:spPr>
        <p:txBody>
          <a:bodyPr>
            <a:normAutofit/>
          </a:bodyPr>
          <a:lstStyle/>
          <a:p>
            <a:r>
              <a:rPr lang="en-US">
                <a:latin typeface="Cambria"/>
              </a:rPr>
              <a:t>What the F#*%?</a:t>
            </a:r>
            <a:endParaRPr lang="en-US"/>
          </a:p>
        </p:txBody>
      </p:sp>
      <p:sp>
        <p:nvSpPr>
          <p:cNvPr id="11" name="Subtitle 10">
            <a:extLst>
              <a:ext uri="{FF2B5EF4-FFF2-40B4-BE49-F238E27FC236}">
                <a16:creationId xmlns:a16="http://schemas.microsoft.com/office/drawing/2014/main" id="{90FB8C82-2481-0B41-A812-DEF95F8E9687}"/>
              </a:ext>
            </a:extLst>
          </p:cNvPr>
          <p:cNvSpPr>
            <a:spLocks noGrp="1"/>
          </p:cNvSpPr>
          <p:nvPr>
            <p:ph type="subTitle" idx="1"/>
          </p:nvPr>
        </p:nvSpPr>
        <p:spPr>
          <a:xfrm>
            <a:off x="1524000" y="4249877"/>
            <a:ext cx="9144000" cy="674311"/>
          </a:xfrm>
        </p:spPr>
        <p:txBody>
          <a:bodyPr>
            <a:noAutofit/>
          </a:bodyPr>
          <a:lstStyle/>
          <a:p>
            <a:r>
              <a:rPr lang="en-US" dirty="0"/>
              <a:t>By @</a:t>
            </a:r>
            <a:r>
              <a:rPr lang="en-US" dirty="0" err="1"/>
              <a:t>ChrisTruncer</a:t>
            </a:r>
            <a:r>
              <a:rPr lang="en-US" dirty="0"/>
              <a:t> &amp; @</a:t>
            </a:r>
            <a:r>
              <a:rPr lang="en-US" dirty="0" err="1"/>
              <a:t>JoeLeonJr</a:t>
            </a:r>
            <a:r>
              <a:rPr lang="en-US" dirty="0"/>
              <a:t> </a:t>
            </a:r>
          </a:p>
          <a:p>
            <a:r>
              <a:rPr lang="en-US" dirty="0"/>
              <a:t>(@</a:t>
            </a:r>
            <a:r>
              <a:rPr lang="en-US" dirty="0" err="1"/>
              <a:t>FortyNorthSec</a:t>
            </a:r>
            <a:r>
              <a:rPr lang="en-US" dirty="0"/>
              <a:t>)</a:t>
            </a:r>
          </a:p>
        </p:txBody>
      </p:sp>
    </p:spTree>
    <p:extLst>
      <p:ext uri="{BB962C8B-B14F-4D97-AF65-F5344CB8AC3E}">
        <p14:creationId xmlns:p14="http://schemas.microsoft.com/office/powerpoint/2010/main" val="1235164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EB3A3-81D4-6845-A85B-5EC41C5FACC1}"/>
              </a:ext>
            </a:extLst>
          </p:cNvPr>
          <p:cNvSpPr>
            <a:spLocks noGrp="1"/>
          </p:cNvSpPr>
          <p:nvPr>
            <p:ph type="title"/>
          </p:nvPr>
        </p:nvSpPr>
        <p:spPr/>
        <p:txBody>
          <a:bodyPr/>
          <a:lstStyle/>
          <a:p>
            <a:r>
              <a:rPr lang="en-US" dirty="0"/>
              <a:t>What is F#</a:t>
            </a:r>
          </a:p>
        </p:txBody>
      </p:sp>
      <p:sp>
        <p:nvSpPr>
          <p:cNvPr id="3" name="Content Placeholder 2">
            <a:extLst>
              <a:ext uri="{FF2B5EF4-FFF2-40B4-BE49-F238E27FC236}">
                <a16:creationId xmlns:a16="http://schemas.microsoft.com/office/drawing/2014/main" id="{481F20BC-6F39-8F47-819D-D15F017B74A2}"/>
              </a:ext>
            </a:extLst>
          </p:cNvPr>
          <p:cNvSpPr>
            <a:spLocks noGrp="1"/>
          </p:cNvSpPr>
          <p:nvPr>
            <p:ph idx="1"/>
          </p:nvPr>
        </p:nvSpPr>
        <p:spPr/>
        <p:txBody>
          <a:bodyPr>
            <a:normAutofit fontScale="92500"/>
          </a:bodyPr>
          <a:lstStyle/>
          <a:p>
            <a:r>
              <a:rPr lang="en-US" dirty="0"/>
              <a:t>It’s a function oriented language</a:t>
            </a:r>
          </a:p>
          <a:p>
            <a:r>
              <a:rPr lang="en-US" dirty="0"/>
              <a:t>It’s designed to automatically infer data types</a:t>
            </a:r>
          </a:p>
          <a:p>
            <a:pPr lvl="1"/>
            <a:r>
              <a:rPr lang="en-US" dirty="0"/>
              <a:t>Let’s you focus on your code versus the nuances of programming</a:t>
            </a:r>
          </a:p>
          <a:p>
            <a:r>
              <a:rPr lang="en-US" dirty="0"/>
              <a:t>You can use pure .NET code mixed with F#</a:t>
            </a:r>
          </a:p>
          <a:p>
            <a:pPr lvl="1"/>
            <a:r>
              <a:rPr lang="en-US" dirty="0" err="1"/>
              <a:t>Console.WriteLine</a:t>
            </a:r>
            <a:r>
              <a:rPr lang="en-US" dirty="0"/>
              <a:t>()</a:t>
            </a:r>
          </a:p>
          <a:p>
            <a:endParaRPr lang="en-US" dirty="0"/>
          </a:p>
          <a:p>
            <a:r>
              <a:rPr lang="en-US" dirty="0"/>
              <a:t>It’s also a pain in the ass</a:t>
            </a:r>
          </a:p>
          <a:p>
            <a:pPr lvl="1"/>
            <a:r>
              <a:rPr lang="en-US" dirty="0"/>
              <a:t>The syntax isn’t intuitively picked up coming from a Python, PowerShell, or C# background</a:t>
            </a:r>
          </a:p>
          <a:p>
            <a:pPr lvl="1"/>
            <a:r>
              <a:rPr lang="en-US" dirty="0"/>
              <a:t>Compiling binaries can be confusing if wanting a single executable in Visual Studio</a:t>
            </a:r>
          </a:p>
        </p:txBody>
      </p:sp>
      <p:sp>
        <p:nvSpPr>
          <p:cNvPr id="4" name="Date Placeholder 3">
            <a:extLst>
              <a:ext uri="{FF2B5EF4-FFF2-40B4-BE49-F238E27FC236}">
                <a16:creationId xmlns:a16="http://schemas.microsoft.com/office/drawing/2014/main" id="{53FD25CC-9162-7A47-B688-08FEDC0EA926}"/>
              </a:ext>
            </a:extLst>
          </p:cNvPr>
          <p:cNvSpPr>
            <a:spLocks noGrp="1"/>
          </p:cNvSpPr>
          <p:nvPr>
            <p:ph type="dt" sz="half" idx="10"/>
          </p:nvPr>
        </p:nvSpPr>
        <p:spPr/>
        <p:txBody>
          <a:bodyPr/>
          <a:lstStyle/>
          <a:p>
            <a:fld id="{0A196699-1F8F-7946-85FD-B6B468CAB319}" type="datetime4">
              <a:rPr lang="en-US" smtClean="0"/>
              <a:t>May 10, 2021</a:t>
            </a:fld>
            <a:endParaRPr lang="en-US"/>
          </a:p>
        </p:txBody>
      </p:sp>
      <p:sp>
        <p:nvSpPr>
          <p:cNvPr id="6" name="Slide Number Placeholder 5">
            <a:extLst>
              <a:ext uri="{FF2B5EF4-FFF2-40B4-BE49-F238E27FC236}">
                <a16:creationId xmlns:a16="http://schemas.microsoft.com/office/drawing/2014/main" id="{1CD8D426-58B6-E94E-AE84-CD81DD477DD1}"/>
              </a:ext>
            </a:extLst>
          </p:cNvPr>
          <p:cNvSpPr>
            <a:spLocks noGrp="1"/>
          </p:cNvSpPr>
          <p:nvPr>
            <p:ph type="sldNum" sz="quarter" idx="12"/>
          </p:nvPr>
        </p:nvSpPr>
        <p:spPr/>
        <p:txBody>
          <a:bodyPr/>
          <a:lstStyle/>
          <a:p>
            <a:fld id="{01382283-6E44-444F-8642-0798935D9F00}" type="slidenum">
              <a:rPr lang="en-US" smtClean="0"/>
              <a:pPr/>
              <a:t>10</a:t>
            </a:fld>
            <a:endParaRPr lang="en-US"/>
          </a:p>
        </p:txBody>
      </p:sp>
    </p:spTree>
    <p:extLst>
      <p:ext uri="{BB962C8B-B14F-4D97-AF65-F5344CB8AC3E}">
        <p14:creationId xmlns:p14="http://schemas.microsoft.com/office/powerpoint/2010/main" val="3616542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EB3A3-81D4-6845-A85B-5EC41C5FACC1}"/>
              </a:ext>
            </a:extLst>
          </p:cNvPr>
          <p:cNvSpPr>
            <a:spLocks noGrp="1"/>
          </p:cNvSpPr>
          <p:nvPr>
            <p:ph type="title"/>
          </p:nvPr>
        </p:nvSpPr>
        <p:spPr/>
        <p:txBody>
          <a:bodyPr/>
          <a:lstStyle/>
          <a:p>
            <a:r>
              <a:rPr lang="en-US" dirty="0"/>
              <a:t>Compiling F#</a:t>
            </a:r>
          </a:p>
        </p:txBody>
      </p:sp>
      <p:sp>
        <p:nvSpPr>
          <p:cNvPr id="3" name="Content Placeholder 2">
            <a:extLst>
              <a:ext uri="{FF2B5EF4-FFF2-40B4-BE49-F238E27FC236}">
                <a16:creationId xmlns:a16="http://schemas.microsoft.com/office/drawing/2014/main" id="{481F20BC-6F39-8F47-819D-D15F017B74A2}"/>
              </a:ext>
            </a:extLst>
          </p:cNvPr>
          <p:cNvSpPr>
            <a:spLocks noGrp="1"/>
          </p:cNvSpPr>
          <p:nvPr>
            <p:ph idx="1"/>
          </p:nvPr>
        </p:nvSpPr>
        <p:spPr/>
        <p:txBody>
          <a:bodyPr>
            <a:normAutofit/>
          </a:bodyPr>
          <a:lstStyle/>
          <a:p>
            <a:r>
              <a:rPr lang="en-US" dirty="0"/>
              <a:t>How do you compile code in F#?</a:t>
            </a:r>
          </a:p>
          <a:p>
            <a:r>
              <a:rPr lang="en-US" dirty="0"/>
              <a:t>Well, there’s multiple ways</a:t>
            </a:r>
          </a:p>
          <a:p>
            <a:pPr lvl="1"/>
            <a:r>
              <a:rPr lang="en-US" dirty="0"/>
              <a:t>Mono in Linux</a:t>
            </a:r>
          </a:p>
          <a:p>
            <a:pPr lvl="1"/>
            <a:r>
              <a:rPr lang="en-US" dirty="0"/>
              <a:t>Visual Studio</a:t>
            </a:r>
          </a:p>
          <a:p>
            <a:pPr lvl="1"/>
            <a:r>
              <a:rPr lang="en-US" dirty="0" err="1"/>
              <a:t>Fsc.exe</a:t>
            </a:r>
            <a:endParaRPr lang="en-US" dirty="0"/>
          </a:p>
          <a:p>
            <a:pPr lvl="1"/>
            <a:r>
              <a:rPr lang="en-US" dirty="0"/>
              <a:t>… and others</a:t>
            </a:r>
          </a:p>
          <a:p>
            <a:r>
              <a:rPr lang="en-US" dirty="0"/>
              <a:t>Let’s look into these options</a:t>
            </a:r>
          </a:p>
          <a:p>
            <a:pPr lvl="1"/>
            <a:r>
              <a:rPr lang="en-US" dirty="0"/>
              <a:t>How they work</a:t>
            </a:r>
          </a:p>
          <a:p>
            <a:pPr lvl="1"/>
            <a:r>
              <a:rPr lang="en-US" dirty="0"/>
              <a:t>Any benefits</a:t>
            </a:r>
          </a:p>
        </p:txBody>
      </p:sp>
      <p:sp>
        <p:nvSpPr>
          <p:cNvPr id="4" name="Date Placeholder 3">
            <a:extLst>
              <a:ext uri="{FF2B5EF4-FFF2-40B4-BE49-F238E27FC236}">
                <a16:creationId xmlns:a16="http://schemas.microsoft.com/office/drawing/2014/main" id="{53FD25CC-9162-7A47-B688-08FEDC0EA926}"/>
              </a:ext>
            </a:extLst>
          </p:cNvPr>
          <p:cNvSpPr>
            <a:spLocks noGrp="1"/>
          </p:cNvSpPr>
          <p:nvPr>
            <p:ph type="dt" sz="half" idx="10"/>
          </p:nvPr>
        </p:nvSpPr>
        <p:spPr/>
        <p:txBody>
          <a:bodyPr/>
          <a:lstStyle/>
          <a:p>
            <a:fld id="{0A196699-1F8F-7946-85FD-B6B468CAB319}" type="datetime4">
              <a:rPr lang="en-US" smtClean="0"/>
              <a:t>May 10, 2021</a:t>
            </a:fld>
            <a:endParaRPr lang="en-US"/>
          </a:p>
        </p:txBody>
      </p:sp>
      <p:sp>
        <p:nvSpPr>
          <p:cNvPr id="6" name="Slide Number Placeholder 5">
            <a:extLst>
              <a:ext uri="{FF2B5EF4-FFF2-40B4-BE49-F238E27FC236}">
                <a16:creationId xmlns:a16="http://schemas.microsoft.com/office/drawing/2014/main" id="{1CD8D426-58B6-E94E-AE84-CD81DD477DD1}"/>
              </a:ext>
            </a:extLst>
          </p:cNvPr>
          <p:cNvSpPr>
            <a:spLocks noGrp="1"/>
          </p:cNvSpPr>
          <p:nvPr>
            <p:ph type="sldNum" sz="quarter" idx="12"/>
          </p:nvPr>
        </p:nvSpPr>
        <p:spPr/>
        <p:txBody>
          <a:bodyPr/>
          <a:lstStyle/>
          <a:p>
            <a:fld id="{01382283-6E44-444F-8642-0798935D9F00}" type="slidenum">
              <a:rPr lang="en-US" smtClean="0"/>
              <a:pPr/>
              <a:t>11</a:t>
            </a:fld>
            <a:endParaRPr lang="en-US"/>
          </a:p>
        </p:txBody>
      </p:sp>
    </p:spTree>
    <p:extLst>
      <p:ext uri="{BB962C8B-B14F-4D97-AF65-F5344CB8AC3E}">
        <p14:creationId xmlns:p14="http://schemas.microsoft.com/office/powerpoint/2010/main" val="1255296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EB3A3-81D4-6845-A85B-5EC41C5FACC1}"/>
              </a:ext>
            </a:extLst>
          </p:cNvPr>
          <p:cNvSpPr>
            <a:spLocks noGrp="1"/>
          </p:cNvSpPr>
          <p:nvPr>
            <p:ph type="title"/>
          </p:nvPr>
        </p:nvSpPr>
        <p:spPr/>
        <p:txBody>
          <a:bodyPr/>
          <a:lstStyle/>
          <a:p>
            <a:r>
              <a:rPr lang="en-US" dirty="0"/>
              <a:t>Compiling F# with Mono</a:t>
            </a:r>
          </a:p>
        </p:txBody>
      </p:sp>
      <p:sp>
        <p:nvSpPr>
          <p:cNvPr id="4" name="Date Placeholder 3">
            <a:extLst>
              <a:ext uri="{FF2B5EF4-FFF2-40B4-BE49-F238E27FC236}">
                <a16:creationId xmlns:a16="http://schemas.microsoft.com/office/drawing/2014/main" id="{53FD25CC-9162-7A47-B688-08FEDC0EA926}"/>
              </a:ext>
            </a:extLst>
          </p:cNvPr>
          <p:cNvSpPr>
            <a:spLocks noGrp="1"/>
          </p:cNvSpPr>
          <p:nvPr>
            <p:ph type="dt" sz="half" idx="10"/>
          </p:nvPr>
        </p:nvSpPr>
        <p:spPr/>
        <p:txBody>
          <a:bodyPr/>
          <a:lstStyle/>
          <a:p>
            <a:fld id="{0A196699-1F8F-7946-85FD-B6B468CAB319}" type="datetime4">
              <a:rPr lang="en-US" smtClean="0"/>
              <a:t>May 10, 2021</a:t>
            </a:fld>
            <a:endParaRPr lang="en-US"/>
          </a:p>
        </p:txBody>
      </p:sp>
      <p:sp>
        <p:nvSpPr>
          <p:cNvPr id="6" name="Slide Number Placeholder 5">
            <a:extLst>
              <a:ext uri="{FF2B5EF4-FFF2-40B4-BE49-F238E27FC236}">
                <a16:creationId xmlns:a16="http://schemas.microsoft.com/office/drawing/2014/main" id="{1CD8D426-58B6-E94E-AE84-CD81DD477DD1}"/>
              </a:ext>
            </a:extLst>
          </p:cNvPr>
          <p:cNvSpPr>
            <a:spLocks noGrp="1"/>
          </p:cNvSpPr>
          <p:nvPr>
            <p:ph type="sldNum" sz="quarter" idx="12"/>
          </p:nvPr>
        </p:nvSpPr>
        <p:spPr/>
        <p:txBody>
          <a:bodyPr/>
          <a:lstStyle/>
          <a:p>
            <a:fld id="{01382283-6E44-444F-8642-0798935D9F00}" type="slidenum">
              <a:rPr lang="en-US" smtClean="0"/>
              <a:pPr/>
              <a:t>12</a:t>
            </a:fld>
            <a:endParaRPr lang="en-US"/>
          </a:p>
        </p:txBody>
      </p:sp>
      <p:pic>
        <p:nvPicPr>
          <p:cNvPr id="15" name="Content Placeholder 14" descr="Text&#10;&#10;Description automatically generated">
            <a:extLst>
              <a:ext uri="{FF2B5EF4-FFF2-40B4-BE49-F238E27FC236}">
                <a16:creationId xmlns:a16="http://schemas.microsoft.com/office/drawing/2014/main" id="{E5B1164F-DB30-194F-B7C0-CA8D66578F7E}"/>
              </a:ext>
            </a:extLst>
          </p:cNvPr>
          <p:cNvPicPr>
            <a:picLocks noGrp="1" noChangeAspect="1"/>
          </p:cNvPicPr>
          <p:nvPr>
            <p:ph idx="1"/>
          </p:nvPr>
        </p:nvPicPr>
        <p:blipFill>
          <a:blip r:embed="rId3"/>
          <a:stretch>
            <a:fillRect/>
          </a:stretch>
        </p:blipFill>
        <p:spPr>
          <a:xfrm>
            <a:off x="3019962" y="1752600"/>
            <a:ext cx="5466275" cy="4271963"/>
          </a:xfrm>
          <a:ln>
            <a:solidFill>
              <a:schemeClr val="accent1"/>
            </a:solidFill>
          </a:ln>
        </p:spPr>
      </p:pic>
    </p:spTree>
    <p:extLst>
      <p:ext uri="{BB962C8B-B14F-4D97-AF65-F5344CB8AC3E}">
        <p14:creationId xmlns:p14="http://schemas.microsoft.com/office/powerpoint/2010/main" val="3642161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EB3A3-81D4-6845-A85B-5EC41C5FACC1}"/>
              </a:ext>
            </a:extLst>
          </p:cNvPr>
          <p:cNvSpPr>
            <a:spLocks noGrp="1"/>
          </p:cNvSpPr>
          <p:nvPr>
            <p:ph type="title"/>
          </p:nvPr>
        </p:nvSpPr>
        <p:spPr/>
        <p:txBody>
          <a:bodyPr/>
          <a:lstStyle/>
          <a:p>
            <a:r>
              <a:rPr lang="en-US" dirty="0"/>
              <a:t>Compiling F# with Mono</a:t>
            </a:r>
          </a:p>
        </p:txBody>
      </p:sp>
      <p:sp>
        <p:nvSpPr>
          <p:cNvPr id="4" name="Date Placeholder 3">
            <a:extLst>
              <a:ext uri="{FF2B5EF4-FFF2-40B4-BE49-F238E27FC236}">
                <a16:creationId xmlns:a16="http://schemas.microsoft.com/office/drawing/2014/main" id="{53FD25CC-9162-7A47-B688-08FEDC0EA926}"/>
              </a:ext>
            </a:extLst>
          </p:cNvPr>
          <p:cNvSpPr>
            <a:spLocks noGrp="1"/>
          </p:cNvSpPr>
          <p:nvPr>
            <p:ph type="dt" sz="half" idx="10"/>
          </p:nvPr>
        </p:nvSpPr>
        <p:spPr/>
        <p:txBody>
          <a:bodyPr/>
          <a:lstStyle/>
          <a:p>
            <a:fld id="{0A196699-1F8F-7946-85FD-B6B468CAB319}" type="datetime4">
              <a:rPr lang="en-US" smtClean="0"/>
              <a:t>May 10, 2021</a:t>
            </a:fld>
            <a:endParaRPr lang="en-US"/>
          </a:p>
        </p:txBody>
      </p:sp>
      <p:sp>
        <p:nvSpPr>
          <p:cNvPr id="6" name="Slide Number Placeholder 5">
            <a:extLst>
              <a:ext uri="{FF2B5EF4-FFF2-40B4-BE49-F238E27FC236}">
                <a16:creationId xmlns:a16="http://schemas.microsoft.com/office/drawing/2014/main" id="{1CD8D426-58B6-E94E-AE84-CD81DD477DD1}"/>
              </a:ext>
            </a:extLst>
          </p:cNvPr>
          <p:cNvSpPr>
            <a:spLocks noGrp="1"/>
          </p:cNvSpPr>
          <p:nvPr>
            <p:ph type="sldNum" sz="quarter" idx="12"/>
          </p:nvPr>
        </p:nvSpPr>
        <p:spPr/>
        <p:txBody>
          <a:bodyPr/>
          <a:lstStyle/>
          <a:p>
            <a:fld id="{01382283-6E44-444F-8642-0798935D9F00}" type="slidenum">
              <a:rPr lang="en-US" smtClean="0"/>
              <a:pPr/>
              <a:t>13</a:t>
            </a:fld>
            <a:endParaRPr lang="en-US"/>
          </a:p>
        </p:txBody>
      </p:sp>
      <p:pic>
        <p:nvPicPr>
          <p:cNvPr id="8" name="Content Placeholder 7" descr="Graphical user interface, application&#10;&#10;Description automatically generated">
            <a:extLst>
              <a:ext uri="{FF2B5EF4-FFF2-40B4-BE49-F238E27FC236}">
                <a16:creationId xmlns:a16="http://schemas.microsoft.com/office/drawing/2014/main" id="{2F63157B-9649-6E4D-91F2-99EFA60261A4}"/>
              </a:ext>
            </a:extLst>
          </p:cNvPr>
          <p:cNvPicPr>
            <a:picLocks noGrp="1" noChangeAspect="1"/>
          </p:cNvPicPr>
          <p:nvPr>
            <p:ph idx="1"/>
          </p:nvPr>
        </p:nvPicPr>
        <p:blipFill>
          <a:blip r:embed="rId3"/>
          <a:stretch>
            <a:fillRect/>
          </a:stretch>
        </p:blipFill>
        <p:spPr>
          <a:xfrm>
            <a:off x="2450756" y="1760972"/>
            <a:ext cx="7290488" cy="4125936"/>
          </a:xfrm>
          <a:ln>
            <a:solidFill>
              <a:schemeClr val="accent1"/>
            </a:solidFill>
          </a:ln>
        </p:spPr>
      </p:pic>
    </p:spTree>
    <p:extLst>
      <p:ext uri="{BB962C8B-B14F-4D97-AF65-F5344CB8AC3E}">
        <p14:creationId xmlns:p14="http://schemas.microsoft.com/office/powerpoint/2010/main" val="1815538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EB3A3-81D4-6845-A85B-5EC41C5FACC1}"/>
              </a:ext>
            </a:extLst>
          </p:cNvPr>
          <p:cNvSpPr>
            <a:spLocks noGrp="1"/>
          </p:cNvSpPr>
          <p:nvPr>
            <p:ph type="title"/>
          </p:nvPr>
        </p:nvSpPr>
        <p:spPr/>
        <p:txBody>
          <a:bodyPr/>
          <a:lstStyle/>
          <a:p>
            <a:r>
              <a:rPr lang="en-US" dirty="0"/>
              <a:t>Compiling F# with </a:t>
            </a:r>
            <a:r>
              <a:rPr lang="en-US" dirty="0" err="1"/>
              <a:t>fsc.exe</a:t>
            </a:r>
            <a:endParaRPr lang="en-US" dirty="0"/>
          </a:p>
        </p:txBody>
      </p:sp>
      <p:sp>
        <p:nvSpPr>
          <p:cNvPr id="3" name="Content Placeholder 2">
            <a:extLst>
              <a:ext uri="{FF2B5EF4-FFF2-40B4-BE49-F238E27FC236}">
                <a16:creationId xmlns:a16="http://schemas.microsoft.com/office/drawing/2014/main" id="{481F20BC-6F39-8F47-819D-D15F017B74A2}"/>
              </a:ext>
            </a:extLst>
          </p:cNvPr>
          <p:cNvSpPr>
            <a:spLocks noGrp="1"/>
          </p:cNvSpPr>
          <p:nvPr>
            <p:ph idx="1"/>
          </p:nvPr>
        </p:nvSpPr>
        <p:spPr/>
        <p:txBody>
          <a:bodyPr>
            <a:normAutofit/>
          </a:bodyPr>
          <a:lstStyle/>
          <a:p>
            <a:r>
              <a:rPr lang="en-US" dirty="0" err="1"/>
              <a:t>Fsc.exe</a:t>
            </a:r>
            <a:r>
              <a:rPr lang="en-US" dirty="0"/>
              <a:t> is a F# compiler for Windows</a:t>
            </a:r>
          </a:p>
          <a:p>
            <a:r>
              <a:rPr lang="en-US" dirty="0"/>
              <a:t>It is not installed by default on Windows systems</a:t>
            </a:r>
          </a:p>
          <a:p>
            <a:r>
              <a:rPr lang="en-US" dirty="0"/>
              <a:t>The easiest way to get it installed? Install Visual Studio 2019</a:t>
            </a:r>
          </a:p>
          <a:p>
            <a:r>
              <a:rPr lang="en-US" dirty="0"/>
              <a:t>Finding its location can be another story</a:t>
            </a:r>
          </a:p>
          <a:p>
            <a:pPr lvl="1"/>
            <a:endParaRPr lang="en-US" dirty="0"/>
          </a:p>
          <a:p>
            <a:pPr marL="0" indent="0">
              <a:buNone/>
            </a:pPr>
            <a:endParaRPr lang="en-US" dirty="0"/>
          </a:p>
        </p:txBody>
      </p:sp>
      <p:sp>
        <p:nvSpPr>
          <p:cNvPr id="4" name="Date Placeholder 3">
            <a:extLst>
              <a:ext uri="{FF2B5EF4-FFF2-40B4-BE49-F238E27FC236}">
                <a16:creationId xmlns:a16="http://schemas.microsoft.com/office/drawing/2014/main" id="{53FD25CC-9162-7A47-B688-08FEDC0EA926}"/>
              </a:ext>
            </a:extLst>
          </p:cNvPr>
          <p:cNvSpPr>
            <a:spLocks noGrp="1"/>
          </p:cNvSpPr>
          <p:nvPr>
            <p:ph type="dt" sz="half" idx="10"/>
          </p:nvPr>
        </p:nvSpPr>
        <p:spPr/>
        <p:txBody>
          <a:bodyPr/>
          <a:lstStyle/>
          <a:p>
            <a:fld id="{0A196699-1F8F-7946-85FD-B6B468CAB319}" type="datetime4">
              <a:rPr lang="en-US" smtClean="0"/>
              <a:t>May 10, 2021</a:t>
            </a:fld>
            <a:endParaRPr lang="en-US"/>
          </a:p>
        </p:txBody>
      </p:sp>
      <p:sp>
        <p:nvSpPr>
          <p:cNvPr id="6" name="Slide Number Placeholder 5">
            <a:extLst>
              <a:ext uri="{FF2B5EF4-FFF2-40B4-BE49-F238E27FC236}">
                <a16:creationId xmlns:a16="http://schemas.microsoft.com/office/drawing/2014/main" id="{1CD8D426-58B6-E94E-AE84-CD81DD477DD1}"/>
              </a:ext>
            </a:extLst>
          </p:cNvPr>
          <p:cNvSpPr>
            <a:spLocks noGrp="1"/>
          </p:cNvSpPr>
          <p:nvPr>
            <p:ph type="sldNum" sz="quarter" idx="12"/>
          </p:nvPr>
        </p:nvSpPr>
        <p:spPr/>
        <p:txBody>
          <a:bodyPr/>
          <a:lstStyle/>
          <a:p>
            <a:fld id="{01382283-6E44-444F-8642-0798935D9F00}" type="slidenum">
              <a:rPr lang="en-US" smtClean="0"/>
              <a:pPr/>
              <a:t>14</a:t>
            </a:fld>
            <a:endParaRPr lang="en-US"/>
          </a:p>
        </p:txBody>
      </p:sp>
      <p:sp>
        <p:nvSpPr>
          <p:cNvPr id="5" name="Rectangle 4">
            <a:extLst>
              <a:ext uri="{FF2B5EF4-FFF2-40B4-BE49-F238E27FC236}">
                <a16:creationId xmlns:a16="http://schemas.microsoft.com/office/drawing/2014/main" id="{7A020957-11CA-C046-8DBD-D846790088AC}"/>
              </a:ext>
            </a:extLst>
          </p:cNvPr>
          <p:cNvSpPr/>
          <p:nvPr/>
        </p:nvSpPr>
        <p:spPr>
          <a:xfrm>
            <a:off x="4623687" y="6266673"/>
            <a:ext cx="2258823" cy="276999"/>
          </a:xfrm>
          <a:prstGeom prst="rect">
            <a:avLst/>
          </a:prstGeom>
        </p:spPr>
        <p:txBody>
          <a:bodyPr wrap="none">
            <a:spAutoFit/>
          </a:bodyPr>
          <a:lstStyle/>
          <a:p>
            <a:r>
              <a:rPr lang="en-US" sz="1200" dirty="0"/>
              <a:t>https://</a:t>
            </a:r>
            <a:r>
              <a:rPr lang="en-US" sz="1200" dirty="0" err="1"/>
              <a:t>fsharp.org</a:t>
            </a:r>
            <a:r>
              <a:rPr lang="en-US" sz="1200" dirty="0"/>
              <a:t>/use/windows/</a:t>
            </a:r>
          </a:p>
        </p:txBody>
      </p:sp>
    </p:spTree>
    <p:extLst>
      <p:ext uri="{BB962C8B-B14F-4D97-AF65-F5344CB8AC3E}">
        <p14:creationId xmlns:p14="http://schemas.microsoft.com/office/powerpoint/2010/main" val="2444946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F7C5B8-1594-6645-859C-A233C5D39027}"/>
              </a:ext>
            </a:extLst>
          </p:cNvPr>
          <p:cNvSpPr>
            <a:spLocks noGrp="1"/>
          </p:cNvSpPr>
          <p:nvPr>
            <p:ph type="body" idx="1"/>
          </p:nvPr>
        </p:nvSpPr>
        <p:spPr/>
        <p:txBody>
          <a:bodyPr/>
          <a:lstStyle/>
          <a:p>
            <a:r>
              <a:rPr lang="en-US" dirty="0" err="1"/>
              <a:t>Shellz</a:t>
            </a:r>
            <a:r>
              <a:rPr lang="en-US" dirty="0"/>
              <a:t> in F# (Story Time)</a:t>
            </a:r>
          </a:p>
        </p:txBody>
      </p:sp>
      <p:sp>
        <p:nvSpPr>
          <p:cNvPr id="3" name="Title 2">
            <a:extLst>
              <a:ext uri="{FF2B5EF4-FFF2-40B4-BE49-F238E27FC236}">
                <a16:creationId xmlns:a16="http://schemas.microsoft.com/office/drawing/2014/main" id="{34FD58D9-9544-EE4E-8D8E-0D012F2E7E19}"/>
              </a:ext>
            </a:extLst>
          </p:cNvPr>
          <p:cNvSpPr>
            <a:spLocks noGrp="1"/>
          </p:cNvSpPr>
          <p:nvPr>
            <p:ph type="title"/>
          </p:nvPr>
        </p:nvSpPr>
        <p:spPr/>
        <p:txBody>
          <a:bodyPr/>
          <a:lstStyle/>
          <a:p>
            <a:r>
              <a:rPr lang="en-US" dirty="0"/>
              <a:t>Weaponization of F#</a:t>
            </a:r>
          </a:p>
        </p:txBody>
      </p:sp>
    </p:spTree>
    <p:extLst>
      <p:ext uri="{BB962C8B-B14F-4D97-AF65-F5344CB8AC3E}">
        <p14:creationId xmlns:p14="http://schemas.microsoft.com/office/powerpoint/2010/main" val="11396043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FE6D94-47C4-2545-BA24-DA760ECCDAC5}"/>
              </a:ext>
            </a:extLst>
          </p:cNvPr>
          <p:cNvSpPr>
            <a:spLocks noGrp="1"/>
          </p:cNvSpPr>
          <p:nvPr>
            <p:ph type="dt" sz="half" idx="10"/>
          </p:nvPr>
        </p:nvSpPr>
        <p:spPr/>
        <p:txBody>
          <a:bodyPr/>
          <a:lstStyle/>
          <a:p>
            <a:fld id="{3E1B88A5-AAFF-6740-8676-E6AEC934EA5F}" type="datetime4">
              <a:rPr lang="en-US" smtClean="0"/>
              <a:t>May 10, 2021</a:t>
            </a:fld>
            <a:endParaRPr lang="en-US"/>
          </a:p>
        </p:txBody>
      </p:sp>
      <p:sp>
        <p:nvSpPr>
          <p:cNvPr id="3" name="Footer Placeholder 2">
            <a:extLst>
              <a:ext uri="{FF2B5EF4-FFF2-40B4-BE49-F238E27FC236}">
                <a16:creationId xmlns:a16="http://schemas.microsoft.com/office/drawing/2014/main" id="{8597D489-2D4C-8A48-B70B-534F7DD6A525}"/>
              </a:ext>
            </a:extLst>
          </p:cNvPr>
          <p:cNvSpPr>
            <a:spLocks noGrp="1"/>
          </p:cNvSpPr>
          <p:nvPr>
            <p:ph type="ftr" sz="quarter" idx="11"/>
          </p:nvPr>
        </p:nvSpPr>
        <p:spPr/>
        <p:txBody>
          <a:bodyPr/>
          <a:lstStyle/>
          <a:p>
            <a:r>
              <a:rPr lang="en-US"/>
              <a:t>Source: https://</a:t>
            </a:r>
            <a:r>
              <a:rPr lang="en-US" err="1"/>
              <a:t>github.com</a:t>
            </a:r>
            <a:r>
              <a:rPr lang="en-US"/>
              <a:t>/</a:t>
            </a:r>
            <a:r>
              <a:rPr lang="en-US" err="1"/>
              <a:t>vysecurity</a:t>
            </a:r>
            <a:r>
              <a:rPr lang="en-US"/>
              <a:t>/</a:t>
            </a:r>
            <a:r>
              <a:rPr lang="en-US" err="1"/>
              <a:t>FSharp</a:t>
            </a:r>
            <a:r>
              <a:rPr lang="en-US"/>
              <a:t>-Shellcode</a:t>
            </a:r>
          </a:p>
        </p:txBody>
      </p:sp>
      <p:sp>
        <p:nvSpPr>
          <p:cNvPr id="4" name="Slide Number Placeholder 3">
            <a:extLst>
              <a:ext uri="{FF2B5EF4-FFF2-40B4-BE49-F238E27FC236}">
                <a16:creationId xmlns:a16="http://schemas.microsoft.com/office/drawing/2014/main" id="{E616D452-BCC1-4947-98ED-70128950DB15}"/>
              </a:ext>
            </a:extLst>
          </p:cNvPr>
          <p:cNvSpPr>
            <a:spLocks noGrp="1"/>
          </p:cNvSpPr>
          <p:nvPr>
            <p:ph type="sldNum" sz="quarter" idx="12"/>
          </p:nvPr>
        </p:nvSpPr>
        <p:spPr/>
        <p:txBody>
          <a:bodyPr/>
          <a:lstStyle/>
          <a:p>
            <a:fld id="{01382283-6E44-444F-8642-0798935D9F00}" type="slidenum">
              <a:rPr lang="en-US" smtClean="0"/>
              <a:t>16</a:t>
            </a:fld>
            <a:endParaRPr lang="en-US"/>
          </a:p>
        </p:txBody>
      </p:sp>
      <p:pic>
        <p:nvPicPr>
          <p:cNvPr id="5" name="Picture 4">
            <a:extLst>
              <a:ext uri="{FF2B5EF4-FFF2-40B4-BE49-F238E27FC236}">
                <a16:creationId xmlns:a16="http://schemas.microsoft.com/office/drawing/2014/main" id="{51FDB284-4011-8147-85E5-10CD04E50A27}"/>
              </a:ext>
            </a:extLst>
          </p:cNvPr>
          <p:cNvPicPr>
            <a:picLocks noChangeAspect="1"/>
          </p:cNvPicPr>
          <p:nvPr/>
        </p:nvPicPr>
        <p:blipFill>
          <a:blip r:embed="rId3"/>
          <a:stretch>
            <a:fillRect/>
          </a:stretch>
        </p:blipFill>
        <p:spPr>
          <a:xfrm>
            <a:off x="783279" y="342899"/>
            <a:ext cx="10456220" cy="56315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3262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010F93-EFA1-7A4E-A8E0-0C08750E12A8}"/>
              </a:ext>
            </a:extLst>
          </p:cNvPr>
          <p:cNvSpPr>
            <a:spLocks noGrp="1"/>
          </p:cNvSpPr>
          <p:nvPr>
            <p:ph type="dt" sz="half" idx="10"/>
          </p:nvPr>
        </p:nvSpPr>
        <p:spPr/>
        <p:txBody>
          <a:bodyPr/>
          <a:lstStyle/>
          <a:p>
            <a:fld id="{3E1B88A5-AAFF-6740-8676-E6AEC934EA5F}" type="datetime4">
              <a:rPr lang="en-US" smtClean="0"/>
              <a:t>May 10, 2021</a:t>
            </a:fld>
            <a:endParaRPr lang="en-US"/>
          </a:p>
        </p:txBody>
      </p:sp>
      <p:sp>
        <p:nvSpPr>
          <p:cNvPr id="4" name="Slide Number Placeholder 3">
            <a:extLst>
              <a:ext uri="{FF2B5EF4-FFF2-40B4-BE49-F238E27FC236}">
                <a16:creationId xmlns:a16="http://schemas.microsoft.com/office/drawing/2014/main" id="{37FF5FCC-6B0C-2F4C-BFA7-ABE552F3B9DB}"/>
              </a:ext>
            </a:extLst>
          </p:cNvPr>
          <p:cNvSpPr>
            <a:spLocks noGrp="1"/>
          </p:cNvSpPr>
          <p:nvPr>
            <p:ph type="sldNum" sz="quarter" idx="12"/>
          </p:nvPr>
        </p:nvSpPr>
        <p:spPr/>
        <p:txBody>
          <a:bodyPr/>
          <a:lstStyle/>
          <a:p>
            <a:fld id="{01382283-6E44-444F-8642-0798935D9F00}" type="slidenum">
              <a:rPr lang="en-US" smtClean="0"/>
              <a:t>17</a:t>
            </a:fld>
            <a:endParaRPr lang="en-US"/>
          </a:p>
        </p:txBody>
      </p:sp>
      <p:pic>
        <p:nvPicPr>
          <p:cNvPr id="5" name="Picture 4">
            <a:extLst>
              <a:ext uri="{FF2B5EF4-FFF2-40B4-BE49-F238E27FC236}">
                <a16:creationId xmlns:a16="http://schemas.microsoft.com/office/drawing/2014/main" id="{08E1F476-D8CA-0E45-81F9-B4B3A880984D}"/>
              </a:ext>
            </a:extLst>
          </p:cNvPr>
          <p:cNvPicPr>
            <a:picLocks noChangeAspect="1"/>
          </p:cNvPicPr>
          <p:nvPr/>
        </p:nvPicPr>
        <p:blipFill rotWithShape="1">
          <a:blip r:embed="rId3"/>
          <a:srcRect t="596" r="20944" b="30114"/>
          <a:stretch/>
        </p:blipFill>
        <p:spPr>
          <a:xfrm>
            <a:off x="658102" y="484908"/>
            <a:ext cx="10581397" cy="52419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90138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097B24-3F01-8E40-A84C-6650FFCD7BA1}"/>
              </a:ext>
            </a:extLst>
          </p:cNvPr>
          <p:cNvSpPr>
            <a:spLocks noGrp="1"/>
          </p:cNvSpPr>
          <p:nvPr>
            <p:ph type="dt" sz="half" idx="10"/>
          </p:nvPr>
        </p:nvSpPr>
        <p:spPr/>
        <p:txBody>
          <a:bodyPr/>
          <a:lstStyle/>
          <a:p>
            <a:fld id="{3E1B88A5-AAFF-6740-8676-E6AEC934EA5F}" type="datetime4">
              <a:rPr lang="en-US" smtClean="0"/>
              <a:t>May 10, 2021</a:t>
            </a:fld>
            <a:endParaRPr lang="en-US"/>
          </a:p>
        </p:txBody>
      </p:sp>
      <p:sp>
        <p:nvSpPr>
          <p:cNvPr id="3" name="Footer Placeholder 2">
            <a:extLst>
              <a:ext uri="{FF2B5EF4-FFF2-40B4-BE49-F238E27FC236}">
                <a16:creationId xmlns:a16="http://schemas.microsoft.com/office/drawing/2014/main" id="{ECEE2737-DD58-2E41-9A76-9F28F76EFD76}"/>
              </a:ext>
            </a:extLst>
          </p:cNvPr>
          <p:cNvSpPr>
            <a:spLocks noGrp="1"/>
          </p:cNvSpPr>
          <p:nvPr>
            <p:ph type="ftr" sz="quarter" idx="11"/>
          </p:nvPr>
        </p:nvSpPr>
        <p:spPr/>
        <p:txBody>
          <a:bodyPr/>
          <a:lstStyle/>
          <a:p>
            <a:r>
              <a:rPr lang="en-US"/>
              <a:t>This is the footer</a:t>
            </a:r>
          </a:p>
        </p:txBody>
      </p:sp>
      <p:sp>
        <p:nvSpPr>
          <p:cNvPr id="4" name="Slide Number Placeholder 3">
            <a:extLst>
              <a:ext uri="{FF2B5EF4-FFF2-40B4-BE49-F238E27FC236}">
                <a16:creationId xmlns:a16="http://schemas.microsoft.com/office/drawing/2014/main" id="{77B38B2E-F538-8045-97F7-FA2DB07E1143}"/>
              </a:ext>
            </a:extLst>
          </p:cNvPr>
          <p:cNvSpPr>
            <a:spLocks noGrp="1"/>
          </p:cNvSpPr>
          <p:nvPr>
            <p:ph type="sldNum" sz="quarter" idx="12"/>
          </p:nvPr>
        </p:nvSpPr>
        <p:spPr/>
        <p:txBody>
          <a:bodyPr/>
          <a:lstStyle/>
          <a:p>
            <a:fld id="{01382283-6E44-444F-8642-0798935D9F00}" type="slidenum">
              <a:rPr lang="en-US" smtClean="0"/>
              <a:t>18</a:t>
            </a:fld>
            <a:endParaRPr lang="en-US"/>
          </a:p>
        </p:txBody>
      </p:sp>
      <p:pic>
        <p:nvPicPr>
          <p:cNvPr id="6" name="Picture 5" descr="Text&#10;&#10;Description automatically generated">
            <a:extLst>
              <a:ext uri="{FF2B5EF4-FFF2-40B4-BE49-F238E27FC236}">
                <a16:creationId xmlns:a16="http://schemas.microsoft.com/office/drawing/2014/main" id="{E28297B3-B0BD-A04E-87F5-2FAD333BE4C6}"/>
              </a:ext>
            </a:extLst>
          </p:cNvPr>
          <p:cNvPicPr>
            <a:picLocks noChangeAspect="1"/>
          </p:cNvPicPr>
          <p:nvPr/>
        </p:nvPicPr>
        <p:blipFill>
          <a:blip r:embed="rId3"/>
          <a:stretch>
            <a:fillRect/>
          </a:stretch>
        </p:blipFill>
        <p:spPr>
          <a:xfrm>
            <a:off x="786878" y="0"/>
            <a:ext cx="10618243" cy="68187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898063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097B24-3F01-8E40-A84C-6650FFCD7BA1}"/>
              </a:ext>
            </a:extLst>
          </p:cNvPr>
          <p:cNvSpPr>
            <a:spLocks noGrp="1"/>
          </p:cNvSpPr>
          <p:nvPr>
            <p:ph type="dt" sz="half" idx="10"/>
          </p:nvPr>
        </p:nvSpPr>
        <p:spPr/>
        <p:txBody>
          <a:bodyPr/>
          <a:lstStyle/>
          <a:p>
            <a:fld id="{3E1B88A5-AAFF-6740-8676-E6AEC934EA5F}" type="datetime4">
              <a:rPr lang="en-US" smtClean="0"/>
              <a:t>May 10, 2021</a:t>
            </a:fld>
            <a:endParaRPr lang="en-US"/>
          </a:p>
        </p:txBody>
      </p:sp>
      <p:sp>
        <p:nvSpPr>
          <p:cNvPr id="3" name="Footer Placeholder 2">
            <a:extLst>
              <a:ext uri="{FF2B5EF4-FFF2-40B4-BE49-F238E27FC236}">
                <a16:creationId xmlns:a16="http://schemas.microsoft.com/office/drawing/2014/main" id="{ECEE2737-DD58-2E41-9A76-9F28F76EFD76}"/>
              </a:ext>
            </a:extLst>
          </p:cNvPr>
          <p:cNvSpPr>
            <a:spLocks noGrp="1"/>
          </p:cNvSpPr>
          <p:nvPr>
            <p:ph type="ftr" sz="quarter" idx="11"/>
          </p:nvPr>
        </p:nvSpPr>
        <p:spPr/>
        <p:txBody>
          <a:bodyPr/>
          <a:lstStyle/>
          <a:p>
            <a:r>
              <a:rPr lang="en-US"/>
              <a:t>This is the footer</a:t>
            </a:r>
          </a:p>
        </p:txBody>
      </p:sp>
      <p:sp>
        <p:nvSpPr>
          <p:cNvPr id="4" name="Slide Number Placeholder 3">
            <a:extLst>
              <a:ext uri="{FF2B5EF4-FFF2-40B4-BE49-F238E27FC236}">
                <a16:creationId xmlns:a16="http://schemas.microsoft.com/office/drawing/2014/main" id="{77B38B2E-F538-8045-97F7-FA2DB07E1143}"/>
              </a:ext>
            </a:extLst>
          </p:cNvPr>
          <p:cNvSpPr>
            <a:spLocks noGrp="1"/>
          </p:cNvSpPr>
          <p:nvPr>
            <p:ph type="sldNum" sz="quarter" idx="12"/>
          </p:nvPr>
        </p:nvSpPr>
        <p:spPr/>
        <p:txBody>
          <a:bodyPr/>
          <a:lstStyle/>
          <a:p>
            <a:fld id="{01382283-6E44-444F-8642-0798935D9F00}" type="slidenum">
              <a:rPr lang="en-US" smtClean="0"/>
              <a:t>19</a:t>
            </a:fld>
            <a:endParaRPr lang="en-US"/>
          </a:p>
        </p:txBody>
      </p:sp>
      <p:pic>
        <p:nvPicPr>
          <p:cNvPr id="7" name="Picture 6">
            <a:extLst>
              <a:ext uri="{FF2B5EF4-FFF2-40B4-BE49-F238E27FC236}">
                <a16:creationId xmlns:a16="http://schemas.microsoft.com/office/drawing/2014/main" id="{A31DC95D-C9DE-1545-9CB2-9C827544C348}"/>
              </a:ext>
            </a:extLst>
          </p:cNvPr>
          <p:cNvPicPr>
            <a:picLocks noChangeAspect="1"/>
          </p:cNvPicPr>
          <p:nvPr/>
        </p:nvPicPr>
        <p:blipFill>
          <a:blip r:embed="rId3"/>
          <a:srcRect/>
          <a:stretch/>
        </p:blipFill>
        <p:spPr>
          <a:xfrm>
            <a:off x="1899631" y="0"/>
            <a:ext cx="8392737" cy="67642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9322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D5595-FC5E-EA49-99AE-4B8CC1A8A544}"/>
              </a:ext>
            </a:extLst>
          </p:cNvPr>
          <p:cNvSpPr>
            <a:spLocks noGrp="1"/>
          </p:cNvSpPr>
          <p:nvPr>
            <p:ph type="title"/>
          </p:nvPr>
        </p:nvSpPr>
        <p:spPr/>
        <p:txBody>
          <a:bodyPr/>
          <a:lstStyle/>
          <a:p>
            <a:r>
              <a:rPr lang="en-US" dirty="0"/>
              <a:t>We’re FortyNorth Security</a:t>
            </a:r>
          </a:p>
        </p:txBody>
      </p:sp>
      <p:sp>
        <p:nvSpPr>
          <p:cNvPr id="3" name="Content Placeholder 2">
            <a:extLst>
              <a:ext uri="{FF2B5EF4-FFF2-40B4-BE49-F238E27FC236}">
                <a16:creationId xmlns:a16="http://schemas.microsoft.com/office/drawing/2014/main" id="{9D691671-5F7E-9446-BE2F-68A5A1E8220A}"/>
              </a:ext>
            </a:extLst>
          </p:cNvPr>
          <p:cNvSpPr>
            <a:spLocks noGrp="1"/>
          </p:cNvSpPr>
          <p:nvPr>
            <p:ph sz="half" idx="1"/>
          </p:nvPr>
        </p:nvSpPr>
        <p:spPr/>
        <p:txBody>
          <a:bodyPr vert="horz" lIns="91440" tIns="45720" rIns="91440" bIns="45720" rtlCol="0" anchor="t">
            <a:normAutofit/>
          </a:bodyPr>
          <a:lstStyle/>
          <a:p>
            <a:pPr marL="0" indent="0">
              <a:buNone/>
            </a:pPr>
            <a:r>
              <a:rPr lang="en-US" dirty="0">
                <a:latin typeface="Cambria"/>
              </a:rPr>
              <a:t>@ChrisTruncer</a:t>
            </a:r>
          </a:p>
          <a:p>
            <a:r>
              <a:rPr lang="en-US" dirty="0">
                <a:latin typeface="Cambria"/>
              </a:rPr>
              <a:t>Some </a:t>
            </a:r>
            <a:r>
              <a:rPr lang="en-US" dirty="0" err="1">
                <a:latin typeface="Cambria"/>
              </a:rPr>
              <a:t>Offsec</a:t>
            </a:r>
            <a:r>
              <a:rPr lang="en-US" dirty="0">
                <a:latin typeface="Cambria"/>
              </a:rPr>
              <a:t> guy at </a:t>
            </a:r>
            <a:r>
              <a:rPr lang="en-US" dirty="0" err="1">
                <a:latin typeface="Cambria"/>
              </a:rPr>
              <a:t>FortyNorth</a:t>
            </a:r>
            <a:endParaRPr lang="en-US" dirty="0" err="1"/>
          </a:p>
          <a:p>
            <a:r>
              <a:rPr lang="en-US" dirty="0">
                <a:latin typeface="Cambria"/>
              </a:rPr>
              <a:t>Creator Veil Framework, </a:t>
            </a:r>
            <a:r>
              <a:rPr lang="en-US" dirty="0" err="1">
                <a:latin typeface="Cambria"/>
              </a:rPr>
              <a:t>WMImplant</a:t>
            </a:r>
            <a:r>
              <a:rPr lang="en-US" dirty="0">
                <a:latin typeface="Cambria"/>
              </a:rPr>
              <a:t>, </a:t>
            </a:r>
            <a:r>
              <a:rPr lang="en-US" dirty="0" err="1">
                <a:latin typeface="Cambria"/>
              </a:rPr>
              <a:t>EyeWitness</a:t>
            </a:r>
            <a:endParaRPr lang="en-US" dirty="0">
              <a:latin typeface="Cambria"/>
            </a:endParaRPr>
          </a:p>
          <a:p>
            <a:r>
              <a:rPr lang="en-US" dirty="0">
                <a:latin typeface="Cambria"/>
              </a:rPr>
              <a:t>Presented/Trained at: Blackhat Asia, </a:t>
            </a:r>
            <a:r>
              <a:rPr lang="en-US" dirty="0" err="1">
                <a:latin typeface="Cambria"/>
              </a:rPr>
              <a:t>BlackHat</a:t>
            </a:r>
            <a:r>
              <a:rPr lang="en-US" dirty="0">
                <a:latin typeface="Cambria"/>
              </a:rPr>
              <a:t> USA, WWHF, </a:t>
            </a:r>
            <a:r>
              <a:rPr lang="en-US" dirty="0" err="1">
                <a:latin typeface="Cambria"/>
              </a:rPr>
              <a:t>DerbyCon</a:t>
            </a:r>
            <a:r>
              <a:rPr lang="en-US" dirty="0">
                <a:latin typeface="Cambria"/>
              </a:rPr>
              <a:t>, </a:t>
            </a:r>
            <a:r>
              <a:rPr lang="en-US" dirty="0" err="1">
                <a:latin typeface="Cambria"/>
              </a:rPr>
              <a:t>Shmoocon</a:t>
            </a:r>
            <a:r>
              <a:rPr lang="en-US" dirty="0">
                <a:latin typeface="Cambria"/>
              </a:rPr>
              <a:t>, Troopers</a:t>
            </a:r>
          </a:p>
          <a:p>
            <a:r>
              <a:rPr lang="en-US" dirty="0">
                <a:latin typeface="Cambria"/>
              </a:rPr>
              <a:t>Former Sys Admin</a:t>
            </a:r>
          </a:p>
        </p:txBody>
      </p:sp>
      <p:sp>
        <p:nvSpPr>
          <p:cNvPr id="4" name="Content Placeholder 3">
            <a:extLst>
              <a:ext uri="{FF2B5EF4-FFF2-40B4-BE49-F238E27FC236}">
                <a16:creationId xmlns:a16="http://schemas.microsoft.com/office/drawing/2014/main" id="{8C136B03-DA9D-9047-BB5E-680CA0C6D002}"/>
              </a:ext>
            </a:extLst>
          </p:cNvPr>
          <p:cNvSpPr>
            <a:spLocks noGrp="1"/>
          </p:cNvSpPr>
          <p:nvPr>
            <p:ph sz="half" idx="2"/>
          </p:nvPr>
        </p:nvSpPr>
        <p:spPr/>
        <p:txBody>
          <a:bodyPr>
            <a:normAutofit/>
          </a:bodyPr>
          <a:lstStyle/>
          <a:p>
            <a:pPr marL="0" indent="0">
              <a:buNone/>
            </a:pPr>
            <a:r>
              <a:rPr lang="en-US"/>
              <a:t>@</a:t>
            </a:r>
            <a:r>
              <a:rPr lang="en-US" err="1"/>
              <a:t>JoeLeonJr</a:t>
            </a:r>
            <a:endParaRPr lang="en-US"/>
          </a:p>
          <a:p>
            <a:r>
              <a:rPr lang="en-US"/>
              <a:t>Offensive Security Engineer</a:t>
            </a:r>
          </a:p>
          <a:p>
            <a:r>
              <a:rPr lang="en-US"/>
              <a:t>Creator </a:t>
            </a:r>
            <a:r>
              <a:rPr lang="en-US" err="1"/>
              <a:t>EXCELntDonut</a:t>
            </a:r>
            <a:r>
              <a:rPr lang="en-US"/>
              <a:t>, C2Concealer, Hot Manchego</a:t>
            </a:r>
          </a:p>
          <a:p>
            <a:r>
              <a:rPr lang="en-US"/>
              <a:t>Presented/Trained at: </a:t>
            </a:r>
            <a:r>
              <a:rPr lang="en-US" err="1"/>
              <a:t>BlackHat</a:t>
            </a:r>
            <a:r>
              <a:rPr lang="en-US"/>
              <a:t> Asia, </a:t>
            </a:r>
            <a:r>
              <a:rPr lang="en-US" err="1"/>
              <a:t>BlackHat</a:t>
            </a:r>
            <a:r>
              <a:rPr lang="en-US"/>
              <a:t> USA, WWHF</a:t>
            </a:r>
          </a:p>
          <a:p>
            <a:r>
              <a:rPr lang="en-US"/>
              <a:t>Former Software Engineer </a:t>
            </a:r>
          </a:p>
          <a:p>
            <a:r>
              <a:rPr lang="en-US"/>
              <a:t>Former Sales Consultant</a:t>
            </a:r>
          </a:p>
        </p:txBody>
      </p:sp>
      <p:sp>
        <p:nvSpPr>
          <p:cNvPr id="5" name="Date Placeholder 4">
            <a:extLst>
              <a:ext uri="{FF2B5EF4-FFF2-40B4-BE49-F238E27FC236}">
                <a16:creationId xmlns:a16="http://schemas.microsoft.com/office/drawing/2014/main" id="{6CA39C51-993D-6047-8554-2CE9B4236399}"/>
              </a:ext>
            </a:extLst>
          </p:cNvPr>
          <p:cNvSpPr>
            <a:spLocks noGrp="1"/>
          </p:cNvSpPr>
          <p:nvPr>
            <p:ph type="dt" sz="half" idx="10"/>
          </p:nvPr>
        </p:nvSpPr>
        <p:spPr/>
        <p:txBody>
          <a:bodyPr/>
          <a:lstStyle/>
          <a:p>
            <a:fld id="{4024F2A4-FD4A-9D43-B5A0-11ED7551AB6E}" type="datetime4">
              <a:rPr lang="en-US" smtClean="0"/>
              <a:t>May 10, 2021</a:t>
            </a:fld>
            <a:endParaRPr lang="en-US"/>
          </a:p>
        </p:txBody>
      </p:sp>
      <p:sp>
        <p:nvSpPr>
          <p:cNvPr id="7" name="Slide Number Placeholder 6">
            <a:extLst>
              <a:ext uri="{FF2B5EF4-FFF2-40B4-BE49-F238E27FC236}">
                <a16:creationId xmlns:a16="http://schemas.microsoft.com/office/drawing/2014/main" id="{8BE6F67E-ABBD-D440-A8F1-1F5F170543BB}"/>
              </a:ext>
            </a:extLst>
          </p:cNvPr>
          <p:cNvSpPr>
            <a:spLocks noGrp="1"/>
          </p:cNvSpPr>
          <p:nvPr>
            <p:ph type="sldNum" sz="quarter" idx="12"/>
          </p:nvPr>
        </p:nvSpPr>
        <p:spPr/>
        <p:txBody>
          <a:bodyPr/>
          <a:lstStyle/>
          <a:p>
            <a:fld id="{01382283-6E44-444F-8642-0798935D9F00}" type="slidenum">
              <a:rPr lang="en-US" smtClean="0"/>
              <a:t>2</a:t>
            </a:fld>
            <a:endParaRPr lang="en-US"/>
          </a:p>
        </p:txBody>
      </p:sp>
    </p:spTree>
    <p:extLst>
      <p:ext uri="{BB962C8B-B14F-4D97-AF65-F5344CB8AC3E}">
        <p14:creationId xmlns:p14="http://schemas.microsoft.com/office/powerpoint/2010/main" val="30939549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010F93-EFA1-7A4E-A8E0-0C08750E12A8}"/>
              </a:ext>
            </a:extLst>
          </p:cNvPr>
          <p:cNvSpPr>
            <a:spLocks noGrp="1"/>
          </p:cNvSpPr>
          <p:nvPr>
            <p:ph type="dt" sz="half" idx="10"/>
          </p:nvPr>
        </p:nvSpPr>
        <p:spPr/>
        <p:txBody>
          <a:bodyPr/>
          <a:lstStyle/>
          <a:p>
            <a:fld id="{3E1B88A5-AAFF-6740-8676-E6AEC934EA5F}" type="datetime4">
              <a:rPr lang="en-US" smtClean="0"/>
              <a:t>May 10, 2021</a:t>
            </a:fld>
            <a:endParaRPr lang="en-US"/>
          </a:p>
        </p:txBody>
      </p:sp>
      <p:sp>
        <p:nvSpPr>
          <p:cNvPr id="4" name="Slide Number Placeholder 3">
            <a:extLst>
              <a:ext uri="{FF2B5EF4-FFF2-40B4-BE49-F238E27FC236}">
                <a16:creationId xmlns:a16="http://schemas.microsoft.com/office/drawing/2014/main" id="{37FF5FCC-6B0C-2F4C-BFA7-ABE552F3B9DB}"/>
              </a:ext>
            </a:extLst>
          </p:cNvPr>
          <p:cNvSpPr>
            <a:spLocks noGrp="1"/>
          </p:cNvSpPr>
          <p:nvPr>
            <p:ph type="sldNum" sz="quarter" idx="12"/>
          </p:nvPr>
        </p:nvSpPr>
        <p:spPr/>
        <p:txBody>
          <a:bodyPr/>
          <a:lstStyle/>
          <a:p>
            <a:fld id="{01382283-6E44-444F-8642-0798935D9F00}" type="slidenum">
              <a:rPr lang="en-US" smtClean="0"/>
              <a:t>20</a:t>
            </a:fld>
            <a:endParaRPr lang="en-US"/>
          </a:p>
        </p:txBody>
      </p:sp>
      <p:pic>
        <p:nvPicPr>
          <p:cNvPr id="8" name="Picture 7" descr="Graphical user interface, text&#10;&#10;Description automatically generated">
            <a:extLst>
              <a:ext uri="{FF2B5EF4-FFF2-40B4-BE49-F238E27FC236}">
                <a16:creationId xmlns:a16="http://schemas.microsoft.com/office/drawing/2014/main" id="{27F8FDD8-B145-AB42-9EC5-34E79C56D0E7}"/>
              </a:ext>
            </a:extLst>
          </p:cNvPr>
          <p:cNvPicPr>
            <a:picLocks noChangeAspect="1"/>
          </p:cNvPicPr>
          <p:nvPr/>
        </p:nvPicPr>
        <p:blipFill>
          <a:blip r:embed="rId3"/>
          <a:stretch>
            <a:fillRect/>
          </a:stretch>
        </p:blipFill>
        <p:spPr>
          <a:xfrm>
            <a:off x="285750" y="990600"/>
            <a:ext cx="11620500" cy="4876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500362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010F93-EFA1-7A4E-A8E0-0C08750E12A8}"/>
              </a:ext>
            </a:extLst>
          </p:cNvPr>
          <p:cNvSpPr>
            <a:spLocks noGrp="1"/>
          </p:cNvSpPr>
          <p:nvPr>
            <p:ph type="dt" sz="half" idx="10"/>
          </p:nvPr>
        </p:nvSpPr>
        <p:spPr/>
        <p:txBody>
          <a:bodyPr/>
          <a:lstStyle/>
          <a:p>
            <a:fld id="{3E1B88A5-AAFF-6740-8676-E6AEC934EA5F}" type="datetime4">
              <a:rPr lang="en-US" smtClean="0"/>
              <a:t>May 10, 2021</a:t>
            </a:fld>
            <a:endParaRPr lang="en-US"/>
          </a:p>
        </p:txBody>
      </p:sp>
      <p:sp>
        <p:nvSpPr>
          <p:cNvPr id="4" name="Slide Number Placeholder 3">
            <a:extLst>
              <a:ext uri="{FF2B5EF4-FFF2-40B4-BE49-F238E27FC236}">
                <a16:creationId xmlns:a16="http://schemas.microsoft.com/office/drawing/2014/main" id="{37FF5FCC-6B0C-2F4C-BFA7-ABE552F3B9DB}"/>
              </a:ext>
            </a:extLst>
          </p:cNvPr>
          <p:cNvSpPr>
            <a:spLocks noGrp="1"/>
          </p:cNvSpPr>
          <p:nvPr>
            <p:ph type="sldNum" sz="quarter" idx="12"/>
          </p:nvPr>
        </p:nvSpPr>
        <p:spPr/>
        <p:txBody>
          <a:bodyPr/>
          <a:lstStyle/>
          <a:p>
            <a:fld id="{01382283-6E44-444F-8642-0798935D9F00}" type="slidenum">
              <a:rPr lang="en-US" smtClean="0"/>
              <a:t>21</a:t>
            </a:fld>
            <a:endParaRPr lang="en-US"/>
          </a:p>
        </p:txBody>
      </p:sp>
      <p:pic>
        <p:nvPicPr>
          <p:cNvPr id="8" name="Picture 7">
            <a:extLst>
              <a:ext uri="{FF2B5EF4-FFF2-40B4-BE49-F238E27FC236}">
                <a16:creationId xmlns:a16="http://schemas.microsoft.com/office/drawing/2014/main" id="{27F8FDD8-B145-AB42-9EC5-34E79C56D0E7}"/>
              </a:ext>
            </a:extLst>
          </p:cNvPr>
          <p:cNvPicPr>
            <a:picLocks noChangeAspect="1"/>
          </p:cNvPicPr>
          <p:nvPr/>
        </p:nvPicPr>
        <p:blipFill>
          <a:blip r:embed="rId3"/>
          <a:srcRect/>
          <a:stretch/>
        </p:blipFill>
        <p:spPr>
          <a:xfrm>
            <a:off x="306839" y="540327"/>
            <a:ext cx="11578321" cy="53409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66711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7BEAD2-16D3-1E48-B4E5-6C2280C0E4BA}"/>
              </a:ext>
            </a:extLst>
          </p:cNvPr>
          <p:cNvSpPr>
            <a:spLocks noGrp="1"/>
          </p:cNvSpPr>
          <p:nvPr>
            <p:ph type="dt" sz="half" idx="10"/>
          </p:nvPr>
        </p:nvSpPr>
        <p:spPr/>
        <p:txBody>
          <a:bodyPr/>
          <a:lstStyle/>
          <a:p>
            <a:fld id="{3E1B88A5-AAFF-6740-8676-E6AEC934EA5F}" type="datetime4">
              <a:rPr lang="en-US" smtClean="0"/>
              <a:t>May 10, 2021</a:t>
            </a:fld>
            <a:endParaRPr lang="en-US"/>
          </a:p>
        </p:txBody>
      </p:sp>
      <p:sp>
        <p:nvSpPr>
          <p:cNvPr id="4" name="Slide Number Placeholder 3">
            <a:extLst>
              <a:ext uri="{FF2B5EF4-FFF2-40B4-BE49-F238E27FC236}">
                <a16:creationId xmlns:a16="http://schemas.microsoft.com/office/drawing/2014/main" id="{69E6354F-3E3E-B44C-BD7D-8239691321DE}"/>
              </a:ext>
            </a:extLst>
          </p:cNvPr>
          <p:cNvSpPr>
            <a:spLocks noGrp="1"/>
          </p:cNvSpPr>
          <p:nvPr>
            <p:ph type="sldNum" sz="quarter" idx="12"/>
          </p:nvPr>
        </p:nvSpPr>
        <p:spPr/>
        <p:txBody>
          <a:bodyPr/>
          <a:lstStyle/>
          <a:p>
            <a:fld id="{01382283-6E44-444F-8642-0798935D9F00}" type="slidenum">
              <a:rPr lang="en-US" smtClean="0"/>
              <a:t>22</a:t>
            </a:fld>
            <a:endParaRPr lang="en-US"/>
          </a:p>
        </p:txBody>
      </p:sp>
      <p:pic>
        <p:nvPicPr>
          <p:cNvPr id="6" name="Picture 5" descr="Graphical user interface, text&#10;&#10;Description automatically generated">
            <a:extLst>
              <a:ext uri="{FF2B5EF4-FFF2-40B4-BE49-F238E27FC236}">
                <a16:creationId xmlns:a16="http://schemas.microsoft.com/office/drawing/2014/main" id="{15174304-2C3A-254E-AB53-75429022F817}"/>
              </a:ext>
            </a:extLst>
          </p:cNvPr>
          <p:cNvPicPr>
            <a:picLocks noChangeAspect="1"/>
          </p:cNvPicPr>
          <p:nvPr/>
        </p:nvPicPr>
        <p:blipFill rotWithShape="1">
          <a:blip r:embed="rId3"/>
          <a:srcRect l="3065"/>
          <a:stretch/>
        </p:blipFill>
        <p:spPr>
          <a:xfrm>
            <a:off x="199378" y="342899"/>
            <a:ext cx="11645900" cy="5562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34593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16CD2A-1D3E-6A46-AE8F-029EB2AA1FBF}"/>
              </a:ext>
            </a:extLst>
          </p:cNvPr>
          <p:cNvSpPr>
            <a:spLocks noGrp="1"/>
          </p:cNvSpPr>
          <p:nvPr>
            <p:ph type="dt" sz="half" idx="10"/>
          </p:nvPr>
        </p:nvSpPr>
        <p:spPr/>
        <p:txBody>
          <a:bodyPr/>
          <a:lstStyle/>
          <a:p>
            <a:fld id="{3E1B88A5-AAFF-6740-8676-E6AEC934EA5F}" type="datetime4">
              <a:rPr lang="en-US" smtClean="0"/>
              <a:t>May 10, 2021</a:t>
            </a:fld>
            <a:endParaRPr lang="en-US"/>
          </a:p>
        </p:txBody>
      </p:sp>
      <p:sp>
        <p:nvSpPr>
          <p:cNvPr id="4" name="Slide Number Placeholder 3">
            <a:extLst>
              <a:ext uri="{FF2B5EF4-FFF2-40B4-BE49-F238E27FC236}">
                <a16:creationId xmlns:a16="http://schemas.microsoft.com/office/drawing/2014/main" id="{557FB442-9E38-C742-A1D9-7C0A8A3BE39F}"/>
              </a:ext>
            </a:extLst>
          </p:cNvPr>
          <p:cNvSpPr>
            <a:spLocks noGrp="1"/>
          </p:cNvSpPr>
          <p:nvPr>
            <p:ph type="sldNum" sz="quarter" idx="12"/>
          </p:nvPr>
        </p:nvSpPr>
        <p:spPr/>
        <p:txBody>
          <a:bodyPr/>
          <a:lstStyle/>
          <a:p>
            <a:fld id="{01382283-6E44-444F-8642-0798935D9F00}" type="slidenum">
              <a:rPr lang="en-US" smtClean="0"/>
              <a:t>23</a:t>
            </a:fld>
            <a:endParaRPr lang="en-US"/>
          </a:p>
        </p:txBody>
      </p:sp>
      <p:pic>
        <p:nvPicPr>
          <p:cNvPr id="5" name="Picture 4">
            <a:extLst>
              <a:ext uri="{FF2B5EF4-FFF2-40B4-BE49-F238E27FC236}">
                <a16:creationId xmlns:a16="http://schemas.microsoft.com/office/drawing/2014/main" id="{A13FCC5B-1C02-6540-8715-DEA7F182EF0D}"/>
              </a:ext>
            </a:extLst>
          </p:cNvPr>
          <p:cNvPicPr>
            <a:picLocks noChangeAspect="1"/>
          </p:cNvPicPr>
          <p:nvPr/>
        </p:nvPicPr>
        <p:blipFill>
          <a:blip r:embed="rId3"/>
          <a:stretch>
            <a:fillRect/>
          </a:stretch>
        </p:blipFill>
        <p:spPr>
          <a:xfrm>
            <a:off x="753814" y="235526"/>
            <a:ext cx="10120850" cy="56030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71238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730BFB-B033-7744-966D-77C8839CAAD2}"/>
              </a:ext>
            </a:extLst>
          </p:cNvPr>
          <p:cNvSpPr>
            <a:spLocks noGrp="1"/>
          </p:cNvSpPr>
          <p:nvPr>
            <p:ph type="title"/>
          </p:nvPr>
        </p:nvSpPr>
        <p:spPr/>
        <p:txBody>
          <a:bodyPr/>
          <a:lstStyle/>
          <a:p>
            <a:r>
              <a:rPr lang="en-US" dirty="0"/>
              <a:t>Execute-Assembly + F#</a:t>
            </a:r>
          </a:p>
        </p:txBody>
      </p:sp>
    </p:spTree>
    <p:extLst>
      <p:ext uri="{BB962C8B-B14F-4D97-AF65-F5344CB8AC3E}">
        <p14:creationId xmlns:p14="http://schemas.microsoft.com/office/powerpoint/2010/main" val="23257229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144A31-0FE1-3E4A-BB77-0E55BA63A2DB}"/>
              </a:ext>
            </a:extLst>
          </p:cNvPr>
          <p:cNvSpPr>
            <a:spLocks noGrp="1"/>
          </p:cNvSpPr>
          <p:nvPr>
            <p:ph type="dt" sz="half" idx="10"/>
          </p:nvPr>
        </p:nvSpPr>
        <p:spPr/>
        <p:txBody>
          <a:bodyPr/>
          <a:lstStyle/>
          <a:p>
            <a:fld id="{3E1B88A5-AAFF-6740-8676-E6AEC934EA5F}" type="datetime4">
              <a:rPr lang="en-US" smtClean="0"/>
              <a:t>May 10, 2021</a:t>
            </a:fld>
            <a:endParaRPr lang="en-US"/>
          </a:p>
        </p:txBody>
      </p:sp>
      <p:sp>
        <p:nvSpPr>
          <p:cNvPr id="4" name="Slide Number Placeholder 3">
            <a:extLst>
              <a:ext uri="{FF2B5EF4-FFF2-40B4-BE49-F238E27FC236}">
                <a16:creationId xmlns:a16="http://schemas.microsoft.com/office/drawing/2014/main" id="{886341B4-56D8-694D-8261-514E52F2021B}"/>
              </a:ext>
            </a:extLst>
          </p:cNvPr>
          <p:cNvSpPr>
            <a:spLocks noGrp="1"/>
          </p:cNvSpPr>
          <p:nvPr>
            <p:ph type="sldNum" sz="quarter" idx="12"/>
          </p:nvPr>
        </p:nvSpPr>
        <p:spPr/>
        <p:txBody>
          <a:bodyPr/>
          <a:lstStyle/>
          <a:p>
            <a:fld id="{01382283-6E44-444F-8642-0798935D9F00}" type="slidenum">
              <a:rPr lang="en-US" smtClean="0"/>
              <a:t>25</a:t>
            </a:fld>
            <a:endParaRPr lang="en-US"/>
          </a:p>
        </p:txBody>
      </p:sp>
      <p:pic>
        <p:nvPicPr>
          <p:cNvPr id="5" name="Picture 4">
            <a:extLst>
              <a:ext uri="{FF2B5EF4-FFF2-40B4-BE49-F238E27FC236}">
                <a16:creationId xmlns:a16="http://schemas.microsoft.com/office/drawing/2014/main" id="{40D44CB3-33A1-9D47-A1AB-BC317C242722}"/>
              </a:ext>
            </a:extLst>
          </p:cNvPr>
          <p:cNvPicPr>
            <a:picLocks noChangeAspect="1"/>
          </p:cNvPicPr>
          <p:nvPr/>
        </p:nvPicPr>
        <p:blipFill>
          <a:blip r:embed="rId3"/>
          <a:stretch>
            <a:fillRect/>
          </a:stretch>
        </p:blipFill>
        <p:spPr>
          <a:xfrm>
            <a:off x="2286000" y="1181100"/>
            <a:ext cx="7620000" cy="4495800"/>
          </a:xfrm>
          <a:prstGeom prst="rect">
            <a:avLst/>
          </a:prstGeom>
        </p:spPr>
      </p:pic>
    </p:spTree>
    <p:extLst>
      <p:ext uri="{BB962C8B-B14F-4D97-AF65-F5344CB8AC3E}">
        <p14:creationId xmlns:p14="http://schemas.microsoft.com/office/powerpoint/2010/main" val="4119232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BCF503-5B56-364F-9E09-9BE13B1A62B0}"/>
              </a:ext>
            </a:extLst>
          </p:cNvPr>
          <p:cNvSpPr>
            <a:spLocks noGrp="1"/>
          </p:cNvSpPr>
          <p:nvPr>
            <p:ph type="dt" sz="half" idx="10"/>
          </p:nvPr>
        </p:nvSpPr>
        <p:spPr/>
        <p:txBody>
          <a:bodyPr/>
          <a:lstStyle/>
          <a:p>
            <a:fld id="{3E1B88A5-AAFF-6740-8676-E6AEC934EA5F}" type="datetime4">
              <a:rPr lang="en-US" smtClean="0"/>
              <a:t>May 10, 2021</a:t>
            </a:fld>
            <a:endParaRPr lang="en-US"/>
          </a:p>
        </p:txBody>
      </p:sp>
      <p:sp>
        <p:nvSpPr>
          <p:cNvPr id="4" name="Slide Number Placeholder 3">
            <a:extLst>
              <a:ext uri="{FF2B5EF4-FFF2-40B4-BE49-F238E27FC236}">
                <a16:creationId xmlns:a16="http://schemas.microsoft.com/office/drawing/2014/main" id="{6813421E-F652-BB4F-8A72-B52B0D07CF88}"/>
              </a:ext>
            </a:extLst>
          </p:cNvPr>
          <p:cNvSpPr>
            <a:spLocks noGrp="1"/>
          </p:cNvSpPr>
          <p:nvPr>
            <p:ph type="sldNum" sz="quarter" idx="12"/>
          </p:nvPr>
        </p:nvSpPr>
        <p:spPr/>
        <p:txBody>
          <a:bodyPr/>
          <a:lstStyle/>
          <a:p>
            <a:fld id="{01382283-6E44-444F-8642-0798935D9F00}" type="slidenum">
              <a:rPr lang="en-US" smtClean="0"/>
              <a:t>26</a:t>
            </a:fld>
            <a:endParaRPr lang="en-US"/>
          </a:p>
        </p:txBody>
      </p:sp>
      <p:pic>
        <p:nvPicPr>
          <p:cNvPr id="5" name="Picture 4">
            <a:extLst>
              <a:ext uri="{FF2B5EF4-FFF2-40B4-BE49-F238E27FC236}">
                <a16:creationId xmlns:a16="http://schemas.microsoft.com/office/drawing/2014/main" id="{4850B196-2A71-974F-91F7-902A2324AF28}"/>
              </a:ext>
            </a:extLst>
          </p:cNvPr>
          <p:cNvPicPr>
            <a:picLocks noChangeAspect="1"/>
          </p:cNvPicPr>
          <p:nvPr/>
        </p:nvPicPr>
        <p:blipFill>
          <a:blip r:embed="rId3"/>
          <a:stretch>
            <a:fillRect/>
          </a:stretch>
        </p:blipFill>
        <p:spPr>
          <a:xfrm>
            <a:off x="2876550" y="2571750"/>
            <a:ext cx="6438900" cy="17145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497087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4E68D-89D4-D743-BC02-A76789FF2F28}"/>
              </a:ext>
            </a:extLst>
          </p:cNvPr>
          <p:cNvSpPr>
            <a:spLocks noGrp="1"/>
          </p:cNvSpPr>
          <p:nvPr>
            <p:ph type="title"/>
          </p:nvPr>
        </p:nvSpPr>
        <p:spPr/>
        <p:txBody>
          <a:bodyPr/>
          <a:lstStyle/>
          <a:p>
            <a:r>
              <a:rPr lang="en-US" dirty="0"/>
              <a:t>Execute-Assembly Under the Hood</a:t>
            </a:r>
          </a:p>
        </p:txBody>
      </p:sp>
      <p:sp>
        <p:nvSpPr>
          <p:cNvPr id="3" name="Content Placeholder 2">
            <a:extLst>
              <a:ext uri="{FF2B5EF4-FFF2-40B4-BE49-F238E27FC236}">
                <a16:creationId xmlns:a16="http://schemas.microsoft.com/office/drawing/2014/main" id="{143BF13F-34FC-DE4A-9E91-045471FBA0F7}"/>
              </a:ext>
            </a:extLst>
          </p:cNvPr>
          <p:cNvSpPr>
            <a:spLocks noGrp="1"/>
          </p:cNvSpPr>
          <p:nvPr>
            <p:ph idx="1"/>
          </p:nvPr>
        </p:nvSpPr>
        <p:spPr>
          <a:xfrm>
            <a:off x="266701" y="1752600"/>
            <a:ext cx="10972798" cy="4272306"/>
          </a:xfrm>
        </p:spPr>
        <p:txBody>
          <a:bodyPr>
            <a:normAutofit/>
          </a:bodyPr>
          <a:lstStyle/>
          <a:p>
            <a:r>
              <a:rPr lang="en-US" dirty="0"/>
              <a:t>You’re having unmanaged (C/C++) code load the </a:t>
            </a:r>
            <a:r>
              <a:rPr lang="en-US" b="1" dirty="0"/>
              <a:t>C</a:t>
            </a:r>
            <a:r>
              <a:rPr lang="en-US" dirty="0"/>
              <a:t>ommon </a:t>
            </a:r>
            <a:r>
              <a:rPr lang="en-US" b="1" dirty="0"/>
              <a:t>L</a:t>
            </a:r>
            <a:r>
              <a:rPr lang="en-US" dirty="0"/>
              <a:t>anguage </a:t>
            </a:r>
            <a:r>
              <a:rPr lang="en-US" b="1" dirty="0"/>
              <a:t>R</a:t>
            </a:r>
            <a:r>
              <a:rPr lang="en-US" dirty="0"/>
              <a:t>untime (</a:t>
            </a:r>
            <a:r>
              <a:rPr lang="en-US" b="1" dirty="0"/>
              <a:t>CLR</a:t>
            </a:r>
            <a:r>
              <a:rPr lang="en-US" dirty="0"/>
              <a:t>) within itself to execute .NET code</a:t>
            </a:r>
          </a:p>
          <a:p>
            <a:r>
              <a:rPr lang="en-US" dirty="0"/>
              <a:t>After the CLR is loaded into the current process, you have the ability to execute managed code (.NET code)</a:t>
            </a:r>
          </a:p>
          <a:p>
            <a:r>
              <a:rPr lang="en-US" dirty="0"/>
              <a:t>This ability is useful because you can inject your .NET assembly into another process without having to drop your .NET code to disk</a:t>
            </a:r>
          </a:p>
          <a:p>
            <a:pPr lvl="1"/>
            <a:r>
              <a:rPr lang="en-US" dirty="0"/>
              <a:t>Avoid any AV detection</a:t>
            </a:r>
          </a:p>
          <a:p>
            <a:pPr lvl="1"/>
            <a:r>
              <a:rPr lang="en-US" dirty="0"/>
              <a:t>Avoid any endpoint protection copying your binary off for future analysis</a:t>
            </a:r>
          </a:p>
        </p:txBody>
      </p:sp>
      <p:sp>
        <p:nvSpPr>
          <p:cNvPr id="4" name="Date Placeholder 3">
            <a:extLst>
              <a:ext uri="{FF2B5EF4-FFF2-40B4-BE49-F238E27FC236}">
                <a16:creationId xmlns:a16="http://schemas.microsoft.com/office/drawing/2014/main" id="{DDEC90D5-9F13-FA45-876F-B72813AC0A2D}"/>
              </a:ext>
            </a:extLst>
          </p:cNvPr>
          <p:cNvSpPr>
            <a:spLocks noGrp="1"/>
          </p:cNvSpPr>
          <p:nvPr>
            <p:ph type="dt" sz="half" idx="10"/>
          </p:nvPr>
        </p:nvSpPr>
        <p:spPr/>
        <p:txBody>
          <a:bodyPr/>
          <a:lstStyle/>
          <a:p>
            <a:fld id="{0A196699-1F8F-7946-85FD-B6B468CAB319}" type="datetime4">
              <a:rPr lang="en-US" smtClean="0"/>
              <a:t>May 10, 2021</a:t>
            </a:fld>
            <a:endParaRPr lang="en-US"/>
          </a:p>
        </p:txBody>
      </p:sp>
      <p:sp>
        <p:nvSpPr>
          <p:cNvPr id="6" name="Slide Number Placeholder 5">
            <a:extLst>
              <a:ext uri="{FF2B5EF4-FFF2-40B4-BE49-F238E27FC236}">
                <a16:creationId xmlns:a16="http://schemas.microsoft.com/office/drawing/2014/main" id="{FE1F345F-24CF-6042-B11E-EBD2CBABA85C}"/>
              </a:ext>
            </a:extLst>
          </p:cNvPr>
          <p:cNvSpPr>
            <a:spLocks noGrp="1"/>
          </p:cNvSpPr>
          <p:nvPr>
            <p:ph type="sldNum" sz="quarter" idx="12"/>
          </p:nvPr>
        </p:nvSpPr>
        <p:spPr/>
        <p:txBody>
          <a:bodyPr/>
          <a:lstStyle/>
          <a:p>
            <a:fld id="{01382283-6E44-444F-8642-0798935D9F00}" type="slidenum">
              <a:rPr lang="en-US" smtClean="0"/>
              <a:pPr/>
              <a:t>27</a:t>
            </a:fld>
            <a:endParaRPr lang="en-US"/>
          </a:p>
        </p:txBody>
      </p:sp>
    </p:spTree>
    <p:extLst>
      <p:ext uri="{BB962C8B-B14F-4D97-AF65-F5344CB8AC3E}">
        <p14:creationId xmlns:p14="http://schemas.microsoft.com/office/powerpoint/2010/main" val="3382883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4268BC-1095-D34E-A42B-99ECD105E971}"/>
              </a:ext>
            </a:extLst>
          </p:cNvPr>
          <p:cNvSpPr>
            <a:spLocks noGrp="1"/>
          </p:cNvSpPr>
          <p:nvPr>
            <p:ph type="dt" sz="half" idx="10"/>
          </p:nvPr>
        </p:nvSpPr>
        <p:spPr/>
        <p:txBody>
          <a:bodyPr/>
          <a:lstStyle/>
          <a:p>
            <a:fld id="{3E1B88A5-AAFF-6740-8676-E6AEC934EA5F}" type="datetime4">
              <a:rPr lang="en-US" smtClean="0"/>
              <a:t>May 10, 2021</a:t>
            </a:fld>
            <a:endParaRPr lang="en-US"/>
          </a:p>
        </p:txBody>
      </p:sp>
      <p:sp>
        <p:nvSpPr>
          <p:cNvPr id="4" name="Slide Number Placeholder 3">
            <a:extLst>
              <a:ext uri="{FF2B5EF4-FFF2-40B4-BE49-F238E27FC236}">
                <a16:creationId xmlns:a16="http://schemas.microsoft.com/office/drawing/2014/main" id="{4AAF9698-7AD4-184C-93DF-80CCFE97F376}"/>
              </a:ext>
            </a:extLst>
          </p:cNvPr>
          <p:cNvSpPr>
            <a:spLocks noGrp="1"/>
          </p:cNvSpPr>
          <p:nvPr>
            <p:ph type="sldNum" sz="quarter" idx="12"/>
          </p:nvPr>
        </p:nvSpPr>
        <p:spPr/>
        <p:txBody>
          <a:bodyPr/>
          <a:lstStyle/>
          <a:p>
            <a:fld id="{01382283-6E44-444F-8642-0798935D9F00}" type="slidenum">
              <a:rPr lang="en-US" smtClean="0"/>
              <a:t>28</a:t>
            </a:fld>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68EAA21D-ADA6-564A-A408-D26A93EF6CC9}"/>
              </a:ext>
            </a:extLst>
          </p:cNvPr>
          <p:cNvPicPr>
            <a:picLocks noChangeAspect="1"/>
          </p:cNvPicPr>
          <p:nvPr/>
        </p:nvPicPr>
        <p:blipFill>
          <a:blip r:embed="rId3"/>
          <a:stretch>
            <a:fillRect/>
          </a:stretch>
        </p:blipFill>
        <p:spPr>
          <a:xfrm>
            <a:off x="495707" y="1571796"/>
            <a:ext cx="11200586" cy="3714407"/>
          </a:xfrm>
          <a:prstGeom prst="rect">
            <a:avLst/>
          </a:prstGeom>
          <a:ln>
            <a:solidFill>
              <a:schemeClr val="accent1"/>
            </a:solidFill>
          </a:ln>
        </p:spPr>
      </p:pic>
      <p:sp>
        <p:nvSpPr>
          <p:cNvPr id="6" name="Rectangle 5">
            <a:extLst>
              <a:ext uri="{FF2B5EF4-FFF2-40B4-BE49-F238E27FC236}">
                <a16:creationId xmlns:a16="http://schemas.microsoft.com/office/drawing/2014/main" id="{FA32A8B1-BF7D-BD48-9715-B2506D94B88D}"/>
              </a:ext>
            </a:extLst>
          </p:cNvPr>
          <p:cNvSpPr/>
          <p:nvPr/>
        </p:nvSpPr>
        <p:spPr>
          <a:xfrm>
            <a:off x="3291450" y="5912587"/>
            <a:ext cx="6096000" cy="400110"/>
          </a:xfrm>
          <a:prstGeom prst="rect">
            <a:avLst/>
          </a:prstGeom>
        </p:spPr>
        <p:txBody>
          <a:bodyPr>
            <a:spAutoFit/>
          </a:bodyPr>
          <a:lstStyle/>
          <a:p>
            <a:r>
              <a:rPr lang="en-US" sz="1000" dirty="0"/>
              <a:t>https://</a:t>
            </a:r>
            <a:r>
              <a:rPr lang="en-US" sz="1000" dirty="0" err="1"/>
              <a:t>www.ired.team</a:t>
            </a:r>
            <a:r>
              <a:rPr lang="en-US" sz="1000" dirty="0"/>
              <a:t>/offensive-security/code-injection-process-injection/injecting-and-executing-</a:t>
            </a:r>
            <a:r>
              <a:rPr lang="en-US" sz="1000" dirty="0" err="1"/>
              <a:t>.net</a:t>
            </a:r>
            <a:r>
              <a:rPr lang="en-US" sz="1000" dirty="0"/>
              <a:t>-assemblies-to-unmanaged-process</a:t>
            </a:r>
          </a:p>
        </p:txBody>
      </p:sp>
    </p:spTree>
    <p:extLst>
      <p:ext uri="{BB962C8B-B14F-4D97-AF65-F5344CB8AC3E}">
        <p14:creationId xmlns:p14="http://schemas.microsoft.com/office/powerpoint/2010/main" val="19660789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4268BC-1095-D34E-A42B-99ECD105E971}"/>
              </a:ext>
            </a:extLst>
          </p:cNvPr>
          <p:cNvSpPr>
            <a:spLocks noGrp="1"/>
          </p:cNvSpPr>
          <p:nvPr>
            <p:ph type="dt" sz="half" idx="10"/>
          </p:nvPr>
        </p:nvSpPr>
        <p:spPr/>
        <p:txBody>
          <a:bodyPr/>
          <a:lstStyle/>
          <a:p>
            <a:fld id="{3E1B88A5-AAFF-6740-8676-E6AEC934EA5F}" type="datetime4">
              <a:rPr lang="en-US" smtClean="0"/>
              <a:t>May 10, 2021</a:t>
            </a:fld>
            <a:endParaRPr lang="en-US"/>
          </a:p>
        </p:txBody>
      </p:sp>
      <p:sp>
        <p:nvSpPr>
          <p:cNvPr id="4" name="Slide Number Placeholder 3">
            <a:extLst>
              <a:ext uri="{FF2B5EF4-FFF2-40B4-BE49-F238E27FC236}">
                <a16:creationId xmlns:a16="http://schemas.microsoft.com/office/drawing/2014/main" id="{4AAF9698-7AD4-184C-93DF-80CCFE97F376}"/>
              </a:ext>
            </a:extLst>
          </p:cNvPr>
          <p:cNvSpPr>
            <a:spLocks noGrp="1"/>
          </p:cNvSpPr>
          <p:nvPr>
            <p:ph type="sldNum" sz="quarter" idx="12"/>
          </p:nvPr>
        </p:nvSpPr>
        <p:spPr/>
        <p:txBody>
          <a:bodyPr/>
          <a:lstStyle/>
          <a:p>
            <a:fld id="{01382283-6E44-444F-8642-0798935D9F00}" type="slidenum">
              <a:rPr lang="en-US" smtClean="0"/>
              <a:t>29</a:t>
            </a:fld>
            <a:endParaRPr lang="en-US"/>
          </a:p>
        </p:txBody>
      </p:sp>
      <p:sp>
        <p:nvSpPr>
          <p:cNvPr id="6" name="Rectangle 5">
            <a:extLst>
              <a:ext uri="{FF2B5EF4-FFF2-40B4-BE49-F238E27FC236}">
                <a16:creationId xmlns:a16="http://schemas.microsoft.com/office/drawing/2014/main" id="{FA32A8B1-BF7D-BD48-9715-B2506D94B88D}"/>
              </a:ext>
            </a:extLst>
          </p:cNvPr>
          <p:cNvSpPr/>
          <p:nvPr/>
        </p:nvSpPr>
        <p:spPr>
          <a:xfrm>
            <a:off x="3291450" y="5912587"/>
            <a:ext cx="6096000" cy="400110"/>
          </a:xfrm>
          <a:prstGeom prst="rect">
            <a:avLst/>
          </a:prstGeom>
        </p:spPr>
        <p:txBody>
          <a:bodyPr>
            <a:spAutoFit/>
          </a:bodyPr>
          <a:lstStyle/>
          <a:p>
            <a:r>
              <a:rPr lang="en-US" sz="1000" dirty="0"/>
              <a:t>https://</a:t>
            </a:r>
            <a:r>
              <a:rPr lang="en-US" sz="1000" dirty="0" err="1"/>
              <a:t>www.ired.team</a:t>
            </a:r>
            <a:r>
              <a:rPr lang="en-US" sz="1000" dirty="0"/>
              <a:t>/offensive-security/code-injection-process-injection/injecting-and-executing-</a:t>
            </a:r>
            <a:r>
              <a:rPr lang="en-US" sz="1000" dirty="0" err="1"/>
              <a:t>.net</a:t>
            </a:r>
            <a:r>
              <a:rPr lang="en-US" sz="1000" dirty="0"/>
              <a:t>-assemblies-to-unmanaged-process</a:t>
            </a:r>
          </a:p>
        </p:txBody>
      </p:sp>
      <p:pic>
        <p:nvPicPr>
          <p:cNvPr id="7" name="Picture 6" descr="Text&#10;&#10;Description automatically generated">
            <a:extLst>
              <a:ext uri="{FF2B5EF4-FFF2-40B4-BE49-F238E27FC236}">
                <a16:creationId xmlns:a16="http://schemas.microsoft.com/office/drawing/2014/main" id="{2268F972-4262-814F-AFEB-F55B0FA012BC}"/>
              </a:ext>
            </a:extLst>
          </p:cNvPr>
          <p:cNvPicPr>
            <a:picLocks noChangeAspect="1"/>
          </p:cNvPicPr>
          <p:nvPr/>
        </p:nvPicPr>
        <p:blipFill>
          <a:blip r:embed="rId3"/>
          <a:stretch>
            <a:fillRect/>
          </a:stretch>
        </p:blipFill>
        <p:spPr>
          <a:xfrm>
            <a:off x="0" y="98829"/>
            <a:ext cx="12192000" cy="6660341"/>
          </a:xfrm>
          <a:prstGeom prst="rect">
            <a:avLst/>
          </a:prstGeom>
        </p:spPr>
      </p:pic>
    </p:spTree>
    <p:extLst>
      <p:ext uri="{BB962C8B-B14F-4D97-AF65-F5344CB8AC3E}">
        <p14:creationId xmlns:p14="http://schemas.microsoft.com/office/powerpoint/2010/main" val="2397490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9F1749-14B1-A040-8AAB-B4D572873E8C}"/>
              </a:ext>
            </a:extLst>
          </p:cNvPr>
          <p:cNvSpPr>
            <a:spLocks noGrp="1"/>
          </p:cNvSpPr>
          <p:nvPr>
            <p:ph type="title"/>
          </p:nvPr>
        </p:nvSpPr>
        <p:spPr/>
        <p:txBody>
          <a:bodyPr/>
          <a:lstStyle/>
          <a:p>
            <a:r>
              <a:rPr lang="en-US"/>
              <a:t>Story Time</a:t>
            </a:r>
          </a:p>
        </p:txBody>
      </p:sp>
    </p:spTree>
    <p:extLst>
      <p:ext uri="{BB962C8B-B14F-4D97-AF65-F5344CB8AC3E}">
        <p14:creationId xmlns:p14="http://schemas.microsoft.com/office/powerpoint/2010/main" val="2613636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4E68D-89D4-D743-BC02-A76789FF2F28}"/>
              </a:ext>
            </a:extLst>
          </p:cNvPr>
          <p:cNvSpPr>
            <a:spLocks noGrp="1"/>
          </p:cNvSpPr>
          <p:nvPr>
            <p:ph type="title"/>
          </p:nvPr>
        </p:nvSpPr>
        <p:spPr/>
        <p:txBody>
          <a:bodyPr/>
          <a:lstStyle/>
          <a:p>
            <a:r>
              <a:rPr lang="en-US" dirty="0"/>
              <a:t>Coding for Execute-Assembly</a:t>
            </a:r>
          </a:p>
        </p:txBody>
      </p:sp>
      <p:sp>
        <p:nvSpPr>
          <p:cNvPr id="3" name="Content Placeholder 2">
            <a:extLst>
              <a:ext uri="{FF2B5EF4-FFF2-40B4-BE49-F238E27FC236}">
                <a16:creationId xmlns:a16="http://schemas.microsoft.com/office/drawing/2014/main" id="{143BF13F-34FC-DE4A-9E91-045471FBA0F7}"/>
              </a:ext>
            </a:extLst>
          </p:cNvPr>
          <p:cNvSpPr>
            <a:spLocks noGrp="1"/>
          </p:cNvSpPr>
          <p:nvPr>
            <p:ph idx="1"/>
          </p:nvPr>
        </p:nvSpPr>
        <p:spPr>
          <a:xfrm>
            <a:off x="266701" y="1752600"/>
            <a:ext cx="10972798" cy="4272306"/>
          </a:xfrm>
        </p:spPr>
        <p:txBody>
          <a:bodyPr>
            <a:normAutofit/>
          </a:bodyPr>
          <a:lstStyle/>
          <a:p>
            <a:r>
              <a:rPr lang="en-US" dirty="0"/>
              <a:t>There’s really one primary coding requirement that you are going to need to follow</a:t>
            </a:r>
          </a:p>
          <a:p>
            <a:pPr lvl="1"/>
            <a:r>
              <a:rPr lang="en-US" dirty="0"/>
              <a:t>You’re going to essentially want one global try/except for your .NET code</a:t>
            </a:r>
          </a:p>
          <a:p>
            <a:r>
              <a:rPr lang="en-US" dirty="0"/>
              <a:t>Invoke_3 Error anyone?</a:t>
            </a:r>
          </a:p>
          <a:p>
            <a:r>
              <a:rPr lang="en-US" dirty="0"/>
              <a:t>That’s not just a Cobalt Strike annoyance, it’s required to get your assembly loaded into an unmanaged process</a:t>
            </a:r>
          </a:p>
          <a:p>
            <a:r>
              <a:rPr lang="en-US" dirty="0"/>
              <a:t>And guess what….</a:t>
            </a:r>
          </a:p>
          <a:p>
            <a:pPr lvl="1"/>
            <a:r>
              <a:rPr lang="en-US" dirty="0"/>
              <a:t>The same issue/annoyance/requirement exists when trying to load F# code!</a:t>
            </a:r>
          </a:p>
          <a:p>
            <a:pPr lvl="1"/>
            <a:r>
              <a:rPr lang="en-US" dirty="0"/>
              <a:t>…but let’s not get too far ahead yet</a:t>
            </a:r>
          </a:p>
        </p:txBody>
      </p:sp>
      <p:sp>
        <p:nvSpPr>
          <p:cNvPr id="4" name="Date Placeholder 3">
            <a:extLst>
              <a:ext uri="{FF2B5EF4-FFF2-40B4-BE49-F238E27FC236}">
                <a16:creationId xmlns:a16="http://schemas.microsoft.com/office/drawing/2014/main" id="{DDEC90D5-9F13-FA45-876F-B72813AC0A2D}"/>
              </a:ext>
            </a:extLst>
          </p:cNvPr>
          <p:cNvSpPr>
            <a:spLocks noGrp="1"/>
          </p:cNvSpPr>
          <p:nvPr>
            <p:ph type="dt" sz="half" idx="10"/>
          </p:nvPr>
        </p:nvSpPr>
        <p:spPr/>
        <p:txBody>
          <a:bodyPr/>
          <a:lstStyle/>
          <a:p>
            <a:fld id="{0A196699-1F8F-7946-85FD-B6B468CAB319}" type="datetime4">
              <a:rPr lang="en-US" smtClean="0"/>
              <a:t>May 10, 2021</a:t>
            </a:fld>
            <a:endParaRPr lang="en-US"/>
          </a:p>
        </p:txBody>
      </p:sp>
      <p:sp>
        <p:nvSpPr>
          <p:cNvPr id="6" name="Slide Number Placeholder 5">
            <a:extLst>
              <a:ext uri="{FF2B5EF4-FFF2-40B4-BE49-F238E27FC236}">
                <a16:creationId xmlns:a16="http://schemas.microsoft.com/office/drawing/2014/main" id="{FE1F345F-24CF-6042-B11E-EBD2CBABA85C}"/>
              </a:ext>
            </a:extLst>
          </p:cNvPr>
          <p:cNvSpPr>
            <a:spLocks noGrp="1"/>
          </p:cNvSpPr>
          <p:nvPr>
            <p:ph type="sldNum" sz="quarter" idx="12"/>
          </p:nvPr>
        </p:nvSpPr>
        <p:spPr/>
        <p:txBody>
          <a:bodyPr/>
          <a:lstStyle/>
          <a:p>
            <a:fld id="{01382283-6E44-444F-8642-0798935D9F00}" type="slidenum">
              <a:rPr lang="en-US" smtClean="0"/>
              <a:pPr/>
              <a:t>30</a:t>
            </a:fld>
            <a:endParaRPr lang="en-US"/>
          </a:p>
        </p:txBody>
      </p:sp>
    </p:spTree>
    <p:extLst>
      <p:ext uri="{BB962C8B-B14F-4D97-AF65-F5344CB8AC3E}">
        <p14:creationId xmlns:p14="http://schemas.microsoft.com/office/powerpoint/2010/main" val="21231956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4E68D-89D4-D743-BC02-A76789FF2F28}"/>
              </a:ext>
            </a:extLst>
          </p:cNvPr>
          <p:cNvSpPr>
            <a:spLocks noGrp="1"/>
          </p:cNvSpPr>
          <p:nvPr>
            <p:ph type="title"/>
          </p:nvPr>
        </p:nvSpPr>
        <p:spPr/>
        <p:txBody>
          <a:bodyPr/>
          <a:lstStyle/>
          <a:p>
            <a:r>
              <a:rPr lang="en-US" dirty="0"/>
              <a:t>Execute Assembly and F#</a:t>
            </a:r>
          </a:p>
        </p:txBody>
      </p:sp>
      <p:sp>
        <p:nvSpPr>
          <p:cNvPr id="3" name="Content Placeholder 2">
            <a:extLst>
              <a:ext uri="{FF2B5EF4-FFF2-40B4-BE49-F238E27FC236}">
                <a16:creationId xmlns:a16="http://schemas.microsoft.com/office/drawing/2014/main" id="{143BF13F-34FC-DE4A-9E91-045471FBA0F7}"/>
              </a:ext>
            </a:extLst>
          </p:cNvPr>
          <p:cNvSpPr>
            <a:spLocks noGrp="1"/>
          </p:cNvSpPr>
          <p:nvPr>
            <p:ph idx="1"/>
          </p:nvPr>
        </p:nvSpPr>
        <p:spPr>
          <a:xfrm>
            <a:off x="266701" y="1752600"/>
            <a:ext cx="10972798" cy="4272306"/>
          </a:xfrm>
        </p:spPr>
        <p:txBody>
          <a:bodyPr>
            <a:normAutofit/>
          </a:bodyPr>
          <a:lstStyle/>
          <a:p>
            <a:r>
              <a:rPr lang="en-US" dirty="0"/>
              <a:t>Now that you have a better understanding of how it works underneath, let’s discuss applying this to F#</a:t>
            </a:r>
          </a:p>
          <a:p>
            <a:r>
              <a:rPr lang="en-US" dirty="0"/>
              <a:t>The CLR can execute C# code</a:t>
            </a:r>
          </a:p>
          <a:p>
            <a:r>
              <a:rPr lang="en-US" dirty="0"/>
              <a:t>“execute-assembly” loads the CLR</a:t>
            </a:r>
          </a:p>
          <a:p>
            <a:r>
              <a:rPr lang="en-US" dirty="0"/>
              <a:t>With that thought, shouldn’t “execute-assembly” be able to run F# code?</a:t>
            </a:r>
          </a:p>
          <a:p>
            <a:r>
              <a:rPr lang="en-US" dirty="0"/>
              <a:t>Let’s test this out!</a:t>
            </a:r>
          </a:p>
        </p:txBody>
      </p:sp>
      <p:sp>
        <p:nvSpPr>
          <p:cNvPr id="4" name="Date Placeholder 3">
            <a:extLst>
              <a:ext uri="{FF2B5EF4-FFF2-40B4-BE49-F238E27FC236}">
                <a16:creationId xmlns:a16="http://schemas.microsoft.com/office/drawing/2014/main" id="{DDEC90D5-9F13-FA45-876F-B72813AC0A2D}"/>
              </a:ext>
            </a:extLst>
          </p:cNvPr>
          <p:cNvSpPr>
            <a:spLocks noGrp="1"/>
          </p:cNvSpPr>
          <p:nvPr>
            <p:ph type="dt" sz="half" idx="10"/>
          </p:nvPr>
        </p:nvSpPr>
        <p:spPr/>
        <p:txBody>
          <a:bodyPr/>
          <a:lstStyle/>
          <a:p>
            <a:fld id="{0A196699-1F8F-7946-85FD-B6B468CAB319}" type="datetime4">
              <a:rPr lang="en-US" smtClean="0"/>
              <a:t>May 10, 2021</a:t>
            </a:fld>
            <a:endParaRPr lang="en-US"/>
          </a:p>
        </p:txBody>
      </p:sp>
      <p:sp>
        <p:nvSpPr>
          <p:cNvPr id="6" name="Slide Number Placeholder 5">
            <a:extLst>
              <a:ext uri="{FF2B5EF4-FFF2-40B4-BE49-F238E27FC236}">
                <a16:creationId xmlns:a16="http://schemas.microsoft.com/office/drawing/2014/main" id="{FE1F345F-24CF-6042-B11E-EBD2CBABA85C}"/>
              </a:ext>
            </a:extLst>
          </p:cNvPr>
          <p:cNvSpPr>
            <a:spLocks noGrp="1"/>
          </p:cNvSpPr>
          <p:nvPr>
            <p:ph type="sldNum" sz="quarter" idx="12"/>
          </p:nvPr>
        </p:nvSpPr>
        <p:spPr/>
        <p:txBody>
          <a:bodyPr/>
          <a:lstStyle/>
          <a:p>
            <a:fld id="{01382283-6E44-444F-8642-0798935D9F00}" type="slidenum">
              <a:rPr lang="en-US" smtClean="0"/>
              <a:pPr/>
              <a:t>31</a:t>
            </a:fld>
            <a:endParaRPr lang="en-US"/>
          </a:p>
        </p:txBody>
      </p:sp>
    </p:spTree>
    <p:extLst>
      <p:ext uri="{BB962C8B-B14F-4D97-AF65-F5344CB8AC3E}">
        <p14:creationId xmlns:p14="http://schemas.microsoft.com/office/powerpoint/2010/main" val="25489866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206616-EC8B-E449-8C13-46B1B1B62FE7}"/>
              </a:ext>
            </a:extLst>
          </p:cNvPr>
          <p:cNvSpPr>
            <a:spLocks noGrp="1"/>
          </p:cNvSpPr>
          <p:nvPr>
            <p:ph type="dt" sz="half" idx="10"/>
          </p:nvPr>
        </p:nvSpPr>
        <p:spPr/>
        <p:txBody>
          <a:bodyPr/>
          <a:lstStyle/>
          <a:p>
            <a:fld id="{3E1B88A5-AAFF-6740-8676-E6AEC934EA5F}" type="datetime4">
              <a:rPr lang="en-US" smtClean="0"/>
              <a:t>May 10, 2021</a:t>
            </a:fld>
            <a:endParaRPr lang="en-US"/>
          </a:p>
        </p:txBody>
      </p:sp>
      <p:sp>
        <p:nvSpPr>
          <p:cNvPr id="4" name="Slide Number Placeholder 3">
            <a:extLst>
              <a:ext uri="{FF2B5EF4-FFF2-40B4-BE49-F238E27FC236}">
                <a16:creationId xmlns:a16="http://schemas.microsoft.com/office/drawing/2014/main" id="{AF30EB22-F4DD-4A40-958E-0108BD0DEB72}"/>
              </a:ext>
            </a:extLst>
          </p:cNvPr>
          <p:cNvSpPr>
            <a:spLocks noGrp="1"/>
          </p:cNvSpPr>
          <p:nvPr>
            <p:ph type="sldNum" sz="quarter" idx="12"/>
          </p:nvPr>
        </p:nvSpPr>
        <p:spPr/>
        <p:txBody>
          <a:bodyPr/>
          <a:lstStyle/>
          <a:p>
            <a:fld id="{01382283-6E44-444F-8642-0798935D9F00}" type="slidenum">
              <a:rPr lang="en-US" smtClean="0"/>
              <a:t>32</a:t>
            </a:fld>
            <a:endParaRPr lang="en-US"/>
          </a:p>
        </p:txBody>
      </p:sp>
      <p:pic>
        <p:nvPicPr>
          <p:cNvPr id="9" name="Picture 8">
            <a:extLst>
              <a:ext uri="{FF2B5EF4-FFF2-40B4-BE49-F238E27FC236}">
                <a16:creationId xmlns:a16="http://schemas.microsoft.com/office/drawing/2014/main" id="{D22DC877-E39E-874D-B065-5AA5ED75BD5E}"/>
              </a:ext>
            </a:extLst>
          </p:cNvPr>
          <p:cNvPicPr>
            <a:picLocks noChangeAspect="1"/>
          </p:cNvPicPr>
          <p:nvPr/>
        </p:nvPicPr>
        <p:blipFill>
          <a:blip r:embed="rId3"/>
          <a:stretch>
            <a:fillRect/>
          </a:stretch>
        </p:blipFill>
        <p:spPr>
          <a:xfrm>
            <a:off x="840259" y="590899"/>
            <a:ext cx="10399240" cy="5615589"/>
          </a:xfrm>
          <a:prstGeom prst="rect">
            <a:avLst/>
          </a:prstGeom>
        </p:spPr>
      </p:pic>
    </p:spTree>
    <p:extLst>
      <p:ext uri="{BB962C8B-B14F-4D97-AF65-F5344CB8AC3E}">
        <p14:creationId xmlns:p14="http://schemas.microsoft.com/office/powerpoint/2010/main" val="39170004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9EC832-341A-1541-B350-094CD8447CA6}"/>
              </a:ext>
            </a:extLst>
          </p:cNvPr>
          <p:cNvSpPr>
            <a:spLocks noGrp="1"/>
          </p:cNvSpPr>
          <p:nvPr>
            <p:ph type="dt" sz="half" idx="10"/>
          </p:nvPr>
        </p:nvSpPr>
        <p:spPr/>
        <p:txBody>
          <a:bodyPr/>
          <a:lstStyle/>
          <a:p>
            <a:fld id="{3E1B88A5-AAFF-6740-8676-E6AEC934EA5F}" type="datetime4">
              <a:rPr lang="en-US" smtClean="0"/>
              <a:t>May 10, 2021</a:t>
            </a:fld>
            <a:endParaRPr lang="en-US"/>
          </a:p>
        </p:txBody>
      </p:sp>
      <p:sp>
        <p:nvSpPr>
          <p:cNvPr id="4" name="Slide Number Placeholder 3">
            <a:extLst>
              <a:ext uri="{FF2B5EF4-FFF2-40B4-BE49-F238E27FC236}">
                <a16:creationId xmlns:a16="http://schemas.microsoft.com/office/drawing/2014/main" id="{07A645FA-2BB8-CB48-A380-8D3766EFD8A3}"/>
              </a:ext>
            </a:extLst>
          </p:cNvPr>
          <p:cNvSpPr>
            <a:spLocks noGrp="1"/>
          </p:cNvSpPr>
          <p:nvPr>
            <p:ph type="sldNum" sz="quarter" idx="12"/>
          </p:nvPr>
        </p:nvSpPr>
        <p:spPr/>
        <p:txBody>
          <a:bodyPr/>
          <a:lstStyle/>
          <a:p>
            <a:fld id="{01382283-6E44-444F-8642-0798935D9F00}" type="slidenum">
              <a:rPr lang="en-US" smtClean="0"/>
              <a:t>33</a:t>
            </a:fld>
            <a:endParaRPr lang="en-US"/>
          </a:p>
        </p:txBody>
      </p:sp>
      <p:pic>
        <p:nvPicPr>
          <p:cNvPr id="6" name="Picture 5">
            <a:extLst>
              <a:ext uri="{FF2B5EF4-FFF2-40B4-BE49-F238E27FC236}">
                <a16:creationId xmlns:a16="http://schemas.microsoft.com/office/drawing/2014/main" id="{F1434CBD-5F2D-4E4F-9025-BDFA3FEFC2DC}"/>
              </a:ext>
            </a:extLst>
          </p:cNvPr>
          <p:cNvPicPr>
            <a:picLocks noChangeAspect="1"/>
          </p:cNvPicPr>
          <p:nvPr/>
        </p:nvPicPr>
        <p:blipFill>
          <a:blip r:embed="rId3"/>
          <a:srcRect/>
          <a:stretch/>
        </p:blipFill>
        <p:spPr>
          <a:xfrm>
            <a:off x="858380" y="2113005"/>
            <a:ext cx="10475239" cy="24466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406815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05A2B5-1D44-BF41-91F5-61679400575C}"/>
              </a:ext>
            </a:extLst>
          </p:cNvPr>
          <p:cNvSpPr>
            <a:spLocks noGrp="1"/>
          </p:cNvSpPr>
          <p:nvPr>
            <p:ph type="dt" sz="half" idx="10"/>
          </p:nvPr>
        </p:nvSpPr>
        <p:spPr/>
        <p:txBody>
          <a:bodyPr/>
          <a:lstStyle/>
          <a:p>
            <a:fld id="{3E1B88A5-AAFF-6740-8676-E6AEC934EA5F}" type="datetime4">
              <a:rPr lang="en-US" smtClean="0"/>
              <a:t>May 10, 2021</a:t>
            </a:fld>
            <a:endParaRPr lang="en-US"/>
          </a:p>
        </p:txBody>
      </p:sp>
      <p:sp>
        <p:nvSpPr>
          <p:cNvPr id="4" name="Slide Number Placeholder 3">
            <a:extLst>
              <a:ext uri="{FF2B5EF4-FFF2-40B4-BE49-F238E27FC236}">
                <a16:creationId xmlns:a16="http://schemas.microsoft.com/office/drawing/2014/main" id="{A63DE25B-870F-604E-9EE9-13A289B72233}"/>
              </a:ext>
            </a:extLst>
          </p:cNvPr>
          <p:cNvSpPr>
            <a:spLocks noGrp="1"/>
          </p:cNvSpPr>
          <p:nvPr>
            <p:ph type="sldNum" sz="quarter" idx="12"/>
          </p:nvPr>
        </p:nvSpPr>
        <p:spPr/>
        <p:txBody>
          <a:bodyPr/>
          <a:lstStyle/>
          <a:p>
            <a:fld id="{01382283-6E44-444F-8642-0798935D9F00}" type="slidenum">
              <a:rPr lang="en-US" smtClean="0"/>
              <a:t>34</a:t>
            </a:fld>
            <a:endParaRPr lang="en-US"/>
          </a:p>
        </p:txBody>
      </p:sp>
      <p:pic>
        <p:nvPicPr>
          <p:cNvPr id="5" name="Picture 4">
            <a:extLst>
              <a:ext uri="{FF2B5EF4-FFF2-40B4-BE49-F238E27FC236}">
                <a16:creationId xmlns:a16="http://schemas.microsoft.com/office/drawing/2014/main" id="{8A534B4D-EDCD-9949-A8F3-1FB542A31576}"/>
              </a:ext>
            </a:extLst>
          </p:cNvPr>
          <p:cNvPicPr>
            <a:picLocks noChangeAspect="1"/>
          </p:cNvPicPr>
          <p:nvPr/>
        </p:nvPicPr>
        <p:blipFill>
          <a:blip r:embed="rId3"/>
          <a:stretch>
            <a:fillRect/>
          </a:stretch>
        </p:blipFill>
        <p:spPr>
          <a:xfrm>
            <a:off x="867845" y="2190307"/>
            <a:ext cx="10108942" cy="17571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403593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BF727-86EC-EB48-AF07-4387BF9D6DD4}"/>
              </a:ext>
            </a:extLst>
          </p:cNvPr>
          <p:cNvSpPr>
            <a:spLocks noGrp="1"/>
          </p:cNvSpPr>
          <p:nvPr>
            <p:ph type="title"/>
          </p:nvPr>
        </p:nvSpPr>
        <p:spPr/>
        <p:txBody>
          <a:bodyPr/>
          <a:lstStyle/>
          <a:p>
            <a:r>
              <a:rPr lang="en-US" dirty="0"/>
              <a:t>Ideas</a:t>
            </a:r>
          </a:p>
        </p:txBody>
      </p:sp>
      <p:sp>
        <p:nvSpPr>
          <p:cNvPr id="3" name="Content Placeholder 2">
            <a:extLst>
              <a:ext uri="{FF2B5EF4-FFF2-40B4-BE49-F238E27FC236}">
                <a16:creationId xmlns:a16="http://schemas.microsoft.com/office/drawing/2014/main" id="{1E547AF6-034A-2A42-8CC1-C4ACECA5A2A5}"/>
              </a:ext>
            </a:extLst>
          </p:cNvPr>
          <p:cNvSpPr>
            <a:spLocks noGrp="1"/>
          </p:cNvSpPr>
          <p:nvPr>
            <p:ph idx="1"/>
          </p:nvPr>
        </p:nvSpPr>
        <p:spPr/>
        <p:txBody>
          <a:bodyPr/>
          <a:lstStyle/>
          <a:p>
            <a:pPr marL="514350" indent="-514350">
              <a:buFont typeface="+mj-lt"/>
              <a:buAutoNum type="arabicPeriod"/>
            </a:pPr>
            <a:r>
              <a:rPr lang="en-US" strike="sngStrike" dirty="0"/>
              <a:t>Stick to C#</a:t>
            </a:r>
          </a:p>
          <a:p>
            <a:pPr marL="514350" indent="-514350">
              <a:buFont typeface="+mj-lt"/>
              <a:buAutoNum type="arabicPeriod"/>
            </a:pPr>
            <a:r>
              <a:rPr lang="en-US" dirty="0"/>
              <a:t>Standalone F# Assemblies</a:t>
            </a:r>
          </a:p>
          <a:p>
            <a:pPr marL="514350" indent="-514350">
              <a:buFont typeface="+mj-lt"/>
              <a:buAutoNum type="arabicPeriod"/>
            </a:pPr>
            <a:r>
              <a:rPr lang="en-US" dirty="0"/>
              <a:t>Drop </a:t>
            </a:r>
            <a:r>
              <a:rPr lang="en-US" dirty="0" err="1"/>
              <a:t>FSharp.Core.dll</a:t>
            </a:r>
            <a:r>
              <a:rPr lang="en-US" dirty="0"/>
              <a:t> to disk</a:t>
            </a:r>
          </a:p>
          <a:p>
            <a:pPr marL="514350" indent="-514350">
              <a:buFont typeface="+mj-lt"/>
              <a:buAutoNum type="arabicPeriod"/>
            </a:pPr>
            <a:r>
              <a:rPr lang="en-US" dirty="0"/>
              <a:t>Add </a:t>
            </a:r>
            <a:r>
              <a:rPr lang="en-US" dirty="0" err="1"/>
              <a:t>FSharp.Core.dll</a:t>
            </a:r>
            <a:r>
              <a:rPr lang="en-US" dirty="0"/>
              <a:t> to Global Assembly Cache (GAC)</a:t>
            </a:r>
          </a:p>
          <a:p>
            <a:pPr marL="514350" indent="-514350">
              <a:buFont typeface="+mj-lt"/>
              <a:buAutoNum type="arabicPeriod"/>
            </a:pPr>
            <a:r>
              <a:rPr lang="en-US" dirty="0"/>
              <a:t>Resolve Assembly Dependency Errors</a:t>
            </a:r>
          </a:p>
        </p:txBody>
      </p:sp>
      <p:sp>
        <p:nvSpPr>
          <p:cNvPr id="4" name="Date Placeholder 3">
            <a:extLst>
              <a:ext uri="{FF2B5EF4-FFF2-40B4-BE49-F238E27FC236}">
                <a16:creationId xmlns:a16="http://schemas.microsoft.com/office/drawing/2014/main" id="{5BA0D8D4-32D3-2545-AAF1-4997B0D654A2}"/>
              </a:ext>
            </a:extLst>
          </p:cNvPr>
          <p:cNvSpPr>
            <a:spLocks noGrp="1"/>
          </p:cNvSpPr>
          <p:nvPr>
            <p:ph type="dt" sz="half" idx="10"/>
          </p:nvPr>
        </p:nvSpPr>
        <p:spPr/>
        <p:txBody>
          <a:bodyPr/>
          <a:lstStyle/>
          <a:p>
            <a:fld id="{0A196699-1F8F-7946-85FD-B6B468CAB319}" type="datetime4">
              <a:rPr lang="en-US" smtClean="0"/>
              <a:t>May 10, 2021</a:t>
            </a:fld>
            <a:endParaRPr lang="en-US"/>
          </a:p>
        </p:txBody>
      </p:sp>
      <p:sp>
        <p:nvSpPr>
          <p:cNvPr id="6" name="Slide Number Placeholder 5">
            <a:extLst>
              <a:ext uri="{FF2B5EF4-FFF2-40B4-BE49-F238E27FC236}">
                <a16:creationId xmlns:a16="http://schemas.microsoft.com/office/drawing/2014/main" id="{299DE85D-E14E-4B43-B902-982AE1496878}"/>
              </a:ext>
            </a:extLst>
          </p:cNvPr>
          <p:cNvSpPr>
            <a:spLocks noGrp="1"/>
          </p:cNvSpPr>
          <p:nvPr>
            <p:ph type="sldNum" sz="quarter" idx="12"/>
          </p:nvPr>
        </p:nvSpPr>
        <p:spPr/>
        <p:txBody>
          <a:bodyPr/>
          <a:lstStyle/>
          <a:p>
            <a:fld id="{01382283-6E44-444F-8642-0798935D9F00}" type="slidenum">
              <a:rPr lang="en-US" smtClean="0"/>
              <a:pPr/>
              <a:t>35</a:t>
            </a:fld>
            <a:endParaRPr lang="en-US"/>
          </a:p>
        </p:txBody>
      </p:sp>
    </p:spTree>
    <p:extLst>
      <p:ext uri="{BB962C8B-B14F-4D97-AF65-F5344CB8AC3E}">
        <p14:creationId xmlns:p14="http://schemas.microsoft.com/office/powerpoint/2010/main" val="17712120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CB91A-3804-2C42-A7A1-923A9C941630}"/>
              </a:ext>
            </a:extLst>
          </p:cNvPr>
          <p:cNvSpPr>
            <a:spLocks noGrp="1"/>
          </p:cNvSpPr>
          <p:nvPr>
            <p:ph type="title"/>
          </p:nvPr>
        </p:nvSpPr>
        <p:spPr/>
        <p:txBody>
          <a:bodyPr/>
          <a:lstStyle/>
          <a:p>
            <a:r>
              <a:rPr lang="en-US" dirty="0"/>
              <a:t>Standalone F# Assemblies</a:t>
            </a:r>
          </a:p>
        </p:txBody>
      </p:sp>
      <p:sp>
        <p:nvSpPr>
          <p:cNvPr id="3" name="Content Placeholder 2">
            <a:extLst>
              <a:ext uri="{FF2B5EF4-FFF2-40B4-BE49-F238E27FC236}">
                <a16:creationId xmlns:a16="http://schemas.microsoft.com/office/drawing/2014/main" id="{7C36FD2D-AFC6-0B4E-8539-02946695B5B3}"/>
              </a:ext>
            </a:extLst>
          </p:cNvPr>
          <p:cNvSpPr>
            <a:spLocks noGrp="1"/>
          </p:cNvSpPr>
          <p:nvPr>
            <p:ph idx="1"/>
          </p:nvPr>
        </p:nvSpPr>
        <p:spPr>
          <a:xfrm>
            <a:off x="266701" y="1752600"/>
            <a:ext cx="3419383" cy="4272306"/>
          </a:xfrm>
        </p:spPr>
        <p:txBody>
          <a:bodyPr>
            <a:normAutofit fontScale="92500" lnSpcReduction="20000"/>
          </a:bodyPr>
          <a:lstStyle/>
          <a:p>
            <a:r>
              <a:rPr lang="en-US" dirty="0" err="1"/>
              <a:t>Sorta</a:t>
            </a:r>
            <a:r>
              <a:rPr lang="en-US" dirty="0"/>
              <a:t> Works</a:t>
            </a:r>
          </a:p>
          <a:p>
            <a:r>
              <a:rPr lang="en-US" dirty="0"/>
              <a:t>How:</a:t>
            </a:r>
          </a:p>
          <a:p>
            <a:pPr lvl="1"/>
            <a:r>
              <a:rPr lang="en-US" dirty="0"/>
              <a:t>FSC, the F# compiler, has a standalone flag that embeds all the required resources</a:t>
            </a:r>
          </a:p>
          <a:p>
            <a:r>
              <a:rPr lang="en-US" dirty="0"/>
              <a:t>Pro:</a:t>
            </a:r>
          </a:p>
          <a:p>
            <a:pPr lvl="1"/>
            <a:r>
              <a:rPr lang="en-US" dirty="0"/>
              <a:t>Self-contained</a:t>
            </a:r>
          </a:p>
          <a:p>
            <a:pPr lvl="1"/>
            <a:r>
              <a:rPr lang="en-US" dirty="0"/>
              <a:t>Local admin not required</a:t>
            </a:r>
          </a:p>
          <a:p>
            <a:r>
              <a:rPr lang="en-US" dirty="0"/>
              <a:t>Cons:</a:t>
            </a:r>
          </a:p>
          <a:p>
            <a:pPr lvl="1"/>
            <a:r>
              <a:rPr lang="en-US" dirty="0"/>
              <a:t>Huge File</a:t>
            </a:r>
          </a:p>
          <a:p>
            <a:pPr lvl="1"/>
            <a:r>
              <a:rPr lang="en-US" dirty="0"/>
              <a:t>Won’t work with Cobalt Strike</a:t>
            </a:r>
          </a:p>
          <a:p>
            <a:endParaRPr lang="en-US" dirty="0"/>
          </a:p>
        </p:txBody>
      </p:sp>
      <p:sp>
        <p:nvSpPr>
          <p:cNvPr id="4" name="Date Placeholder 3">
            <a:extLst>
              <a:ext uri="{FF2B5EF4-FFF2-40B4-BE49-F238E27FC236}">
                <a16:creationId xmlns:a16="http://schemas.microsoft.com/office/drawing/2014/main" id="{D0FBAF76-AF24-A14C-9AEC-84DFB2461962}"/>
              </a:ext>
            </a:extLst>
          </p:cNvPr>
          <p:cNvSpPr>
            <a:spLocks noGrp="1"/>
          </p:cNvSpPr>
          <p:nvPr>
            <p:ph type="dt" sz="half" idx="10"/>
          </p:nvPr>
        </p:nvSpPr>
        <p:spPr/>
        <p:txBody>
          <a:bodyPr/>
          <a:lstStyle/>
          <a:p>
            <a:fld id="{0A196699-1F8F-7946-85FD-B6B468CAB319}" type="datetime4">
              <a:rPr lang="en-US" smtClean="0"/>
              <a:t>May 10, 2021</a:t>
            </a:fld>
            <a:endParaRPr lang="en-US"/>
          </a:p>
        </p:txBody>
      </p:sp>
      <p:sp>
        <p:nvSpPr>
          <p:cNvPr id="6" name="Slide Number Placeholder 5">
            <a:extLst>
              <a:ext uri="{FF2B5EF4-FFF2-40B4-BE49-F238E27FC236}">
                <a16:creationId xmlns:a16="http://schemas.microsoft.com/office/drawing/2014/main" id="{B3818389-03DA-2549-8B40-8B625A55EFEC}"/>
              </a:ext>
            </a:extLst>
          </p:cNvPr>
          <p:cNvSpPr>
            <a:spLocks noGrp="1"/>
          </p:cNvSpPr>
          <p:nvPr>
            <p:ph type="sldNum" sz="quarter" idx="12"/>
          </p:nvPr>
        </p:nvSpPr>
        <p:spPr/>
        <p:txBody>
          <a:bodyPr/>
          <a:lstStyle/>
          <a:p>
            <a:fld id="{01382283-6E44-444F-8642-0798935D9F00}" type="slidenum">
              <a:rPr lang="en-US" smtClean="0"/>
              <a:pPr/>
              <a:t>36</a:t>
            </a:fld>
            <a:endParaRPr lang="en-US"/>
          </a:p>
        </p:txBody>
      </p:sp>
      <p:pic>
        <p:nvPicPr>
          <p:cNvPr id="9" name="Picture 8" descr="Text&#10;&#10;Description automatically generated">
            <a:extLst>
              <a:ext uri="{FF2B5EF4-FFF2-40B4-BE49-F238E27FC236}">
                <a16:creationId xmlns:a16="http://schemas.microsoft.com/office/drawing/2014/main" id="{824C0FE9-BE60-334C-9BEE-3DC3BDEBA205}"/>
              </a:ext>
            </a:extLst>
          </p:cNvPr>
          <p:cNvPicPr>
            <a:picLocks noChangeAspect="1"/>
          </p:cNvPicPr>
          <p:nvPr/>
        </p:nvPicPr>
        <p:blipFill>
          <a:blip r:embed="rId3"/>
          <a:stretch>
            <a:fillRect/>
          </a:stretch>
        </p:blipFill>
        <p:spPr>
          <a:xfrm>
            <a:off x="3923551" y="1670000"/>
            <a:ext cx="8158775" cy="51618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581067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4E68D-89D4-D743-BC02-A76789FF2F28}"/>
              </a:ext>
            </a:extLst>
          </p:cNvPr>
          <p:cNvSpPr>
            <a:spLocks noGrp="1"/>
          </p:cNvSpPr>
          <p:nvPr>
            <p:ph type="title"/>
          </p:nvPr>
        </p:nvSpPr>
        <p:spPr/>
        <p:txBody>
          <a:bodyPr/>
          <a:lstStyle/>
          <a:p>
            <a:r>
              <a:rPr lang="en-US" dirty="0"/>
              <a:t>Drop </a:t>
            </a:r>
            <a:r>
              <a:rPr lang="en-US" dirty="0" err="1"/>
              <a:t>FSharp.Core.dll</a:t>
            </a:r>
            <a:r>
              <a:rPr lang="en-US" dirty="0"/>
              <a:t> to Disk</a:t>
            </a:r>
          </a:p>
        </p:txBody>
      </p:sp>
      <p:sp>
        <p:nvSpPr>
          <p:cNvPr id="3" name="Content Placeholder 2">
            <a:extLst>
              <a:ext uri="{FF2B5EF4-FFF2-40B4-BE49-F238E27FC236}">
                <a16:creationId xmlns:a16="http://schemas.microsoft.com/office/drawing/2014/main" id="{143BF13F-34FC-DE4A-9E91-045471FBA0F7}"/>
              </a:ext>
            </a:extLst>
          </p:cNvPr>
          <p:cNvSpPr>
            <a:spLocks noGrp="1"/>
          </p:cNvSpPr>
          <p:nvPr>
            <p:ph idx="1"/>
          </p:nvPr>
        </p:nvSpPr>
        <p:spPr>
          <a:xfrm>
            <a:off x="266701" y="1752600"/>
            <a:ext cx="4762500" cy="4272306"/>
          </a:xfrm>
        </p:spPr>
        <p:txBody>
          <a:bodyPr>
            <a:normAutofit fontScale="92500" lnSpcReduction="10000"/>
          </a:bodyPr>
          <a:lstStyle/>
          <a:p>
            <a:r>
              <a:rPr lang="en-US" dirty="0"/>
              <a:t>Works!</a:t>
            </a:r>
          </a:p>
          <a:p>
            <a:r>
              <a:rPr lang="en-US" dirty="0"/>
              <a:t>How:</a:t>
            </a:r>
          </a:p>
          <a:p>
            <a:pPr lvl="1"/>
            <a:r>
              <a:rPr lang="en-US" dirty="0"/>
              <a:t>Drop </a:t>
            </a:r>
            <a:r>
              <a:rPr lang="en-US" dirty="0" err="1"/>
              <a:t>FSharp.Core.dll</a:t>
            </a:r>
            <a:r>
              <a:rPr lang="en-US" dirty="0"/>
              <a:t> into the directory where the </a:t>
            </a:r>
            <a:r>
              <a:rPr lang="en-US" dirty="0" err="1"/>
              <a:t>spawnto</a:t>
            </a:r>
            <a:r>
              <a:rPr lang="en-US" dirty="0"/>
              <a:t> process lives.</a:t>
            </a:r>
          </a:p>
          <a:p>
            <a:r>
              <a:rPr lang="en-US" dirty="0"/>
              <a:t>Pros:</a:t>
            </a:r>
          </a:p>
          <a:p>
            <a:pPr lvl="1"/>
            <a:r>
              <a:rPr lang="en-US" dirty="0"/>
              <a:t>Scalable for other dependencies.</a:t>
            </a:r>
          </a:p>
          <a:p>
            <a:r>
              <a:rPr lang="en-US" dirty="0"/>
              <a:t>Cons:</a:t>
            </a:r>
          </a:p>
          <a:p>
            <a:pPr lvl="1"/>
            <a:r>
              <a:rPr lang="en-US" dirty="0"/>
              <a:t>Requires dropping to disk to execute “in-memory”</a:t>
            </a:r>
          </a:p>
          <a:p>
            <a:pPr lvl="1"/>
            <a:r>
              <a:rPr lang="en-US" u="sng" dirty="0"/>
              <a:t>Almost always requires local admin rights</a:t>
            </a:r>
          </a:p>
        </p:txBody>
      </p:sp>
      <p:sp>
        <p:nvSpPr>
          <p:cNvPr id="4" name="Date Placeholder 3">
            <a:extLst>
              <a:ext uri="{FF2B5EF4-FFF2-40B4-BE49-F238E27FC236}">
                <a16:creationId xmlns:a16="http://schemas.microsoft.com/office/drawing/2014/main" id="{DDEC90D5-9F13-FA45-876F-B72813AC0A2D}"/>
              </a:ext>
            </a:extLst>
          </p:cNvPr>
          <p:cNvSpPr>
            <a:spLocks noGrp="1"/>
          </p:cNvSpPr>
          <p:nvPr>
            <p:ph type="dt" sz="half" idx="10"/>
          </p:nvPr>
        </p:nvSpPr>
        <p:spPr/>
        <p:txBody>
          <a:bodyPr/>
          <a:lstStyle/>
          <a:p>
            <a:fld id="{0A196699-1F8F-7946-85FD-B6B468CAB319}" type="datetime4">
              <a:rPr lang="en-US" smtClean="0"/>
              <a:t>May 10, 2021</a:t>
            </a:fld>
            <a:endParaRPr lang="en-US"/>
          </a:p>
        </p:txBody>
      </p:sp>
      <p:sp>
        <p:nvSpPr>
          <p:cNvPr id="6" name="Slide Number Placeholder 5">
            <a:extLst>
              <a:ext uri="{FF2B5EF4-FFF2-40B4-BE49-F238E27FC236}">
                <a16:creationId xmlns:a16="http://schemas.microsoft.com/office/drawing/2014/main" id="{FE1F345F-24CF-6042-B11E-EBD2CBABA85C}"/>
              </a:ext>
            </a:extLst>
          </p:cNvPr>
          <p:cNvSpPr>
            <a:spLocks noGrp="1"/>
          </p:cNvSpPr>
          <p:nvPr>
            <p:ph type="sldNum" sz="quarter" idx="12"/>
          </p:nvPr>
        </p:nvSpPr>
        <p:spPr/>
        <p:txBody>
          <a:bodyPr/>
          <a:lstStyle/>
          <a:p>
            <a:fld id="{01382283-6E44-444F-8642-0798935D9F00}" type="slidenum">
              <a:rPr lang="en-US" smtClean="0"/>
              <a:pPr/>
              <a:t>37</a:t>
            </a:fld>
            <a:endParaRPr lang="en-US"/>
          </a:p>
        </p:txBody>
      </p:sp>
      <p:pic>
        <p:nvPicPr>
          <p:cNvPr id="7" name="Picture 6">
            <a:extLst>
              <a:ext uri="{FF2B5EF4-FFF2-40B4-BE49-F238E27FC236}">
                <a16:creationId xmlns:a16="http://schemas.microsoft.com/office/drawing/2014/main" id="{CA41D719-C878-2047-AD8A-07A557B229D9}"/>
              </a:ext>
            </a:extLst>
          </p:cNvPr>
          <p:cNvPicPr>
            <a:picLocks noChangeAspect="1"/>
          </p:cNvPicPr>
          <p:nvPr/>
        </p:nvPicPr>
        <p:blipFill>
          <a:blip r:embed="rId3"/>
          <a:stretch>
            <a:fillRect/>
          </a:stretch>
        </p:blipFill>
        <p:spPr>
          <a:xfrm>
            <a:off x="7483418" y="397090"/>
            <a:ext cx="4545527" cy="61465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994988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77258-764F-E64F-BD2A-9B4EC9A2B5A5}"/>
              </a:ext>
            </a:extLst>
          </p:cNvPr>
          <p:cNvSpPr>
            <a:spLocks noGrp="1"/>
          </p:cNvSpPr>
          <p:nvPr>
            <p:ph type="title"/>
          </p:nvPr>
        </p:nvSpPr>
        <p:spPr/>
        <p:txBody>
          <a:bodyPr/>
          <a:lstStyle/>
          <a:p>
            <a:r>
              <a:rPr lang="en-US" dirty="0"/>
              <a:t>Add </a:t>
            </a:r>
            <a:r>
              <a:rPr lang="en-US" dirty="0" err="1"/>
              <a:t>FSharp.Core.dll</a:t>
            </a:r>
            <a:r>
              <a:rPr lang="en-US" dirty="0"/>
              <a:t> to GAC</a:t>
            </a:r>
          </a:p>
        </p:txBody>
      </p:sp>
      <p:sp>
        <p:nvSpPr>
          <p:cNvPr id="3" name="Content Placeholder 2">
            <a:extLst>
              <a:ext uri="{FF2B5EF4-FFF2-40B4-BE49-F238E27FC236}">
                <a16:creationId xmlns:a16="http://schemas.microsoft.com/office/drawing/2014/main" id="{DD8AC219-B777-A146-A072-7E27D401C3A5}"/>
              </a:ext>
            </a:extLst>
          </p:cNvPr>
          <p:cNvSpPr>
            <a:spLocks noGrp="1"/>
          </p:cNvSpPr>
          <p:nvPr>
            <p:ph idx="1"/>
          </p:nvPr>
        </p:nvSpPr>
        <p:spPr>
          <a:xfrm>
            <a:off x="266700" y="1752600"/>
            <a:ext cx="10972799" cy="2638647"/>
          </a:xfrm>
        </p:spPr>
        <p:txBody>
          <a:bodyPr numCol="2">
            <a:normAutofit fontScale="92500" lnSpcReduction="10000"/>
          </a:bodyPr>
          <a:lstStyle/>
          <a:p>
            <a:r>
              <a:rPr lang="en-US" dirty="0"/>
              <a:t>Works!</a:t>
            </a:r>
          </a:p>
          <a:p>
            <a:r>
              <a:rPr lang="en-US" dirty="0"/>
              <a:t>How:</a:t>
            </a:r>
          </a:p>
          <a:p>
            <a:pPr lvl="1"/>
            <a:r>
              <a:rPr lang="en-US" dirty="0"/>
              <a:t>Uses the </a:t>
            </a:r>
            <a:r>
              <a:rPr lang="en-US" dirty="0" err="1"/>
              <a:t>gacutil</a:t>
            </a:r>
            <a:r>
              <a:rPr lang="en-US" dirty="0"/>
              <a:t> program to install the </a:t>
            </a:r>
            <a:r>
              <a:rPr lang="en-US" dirty="0" err="1"/>
              <a:t>dll</a:t>
            </a:r>
            <a:r>
              <a:rPr lang="en-US" dirty="0"/>
              <a:t> into the Global Assembly Cache</a:t>
            </a:r>
          </a:p>
          <a:p>
            <a:r>
              <a:rPr lang="en-US" dirty="0"/>
              <a:t>Pros:</a:t>
            </a:r>
          </a:p>
          <a:p>
            <a:pPr lvl="1"/>
            <a:r>
              <a:rPr lang="en-US" dirty="0"/>
              <a:t>Install it once, run F# assemblies from anywhere on the host</a:t>
            </a:r>
          </a:p>
          <a:p>
            <a:r>
              <a:rPr lang="en-US" dirty="0"/>
              <a:t>Cons:</a:t>
            </a:r>
          </a:p>
          <a:p>
            <a:pPr lvl="1"/>
            <a:r>
              <a:rPr lang="en-US" u="sng" dirty="0"/>
              <a:t>Requires local admin</a:t>
            </a:r>
          </a:p>
          <a:p>
            <a:pPr lvl="1"/>
            <a:r>
              <a:rPr lang="en-US" dirty="0"/>
              <a:t>If Visual Studio not installed, need to temporarily copy over 3 files to get </a:t>
            </a:r>
            <a:r>
              <a:rPr lang="en-US" dirty="0" err="1"/>
              <a:t>gacutil</a:t>
            </a:r>
            <a:r>
              <a:rPr lang="en-US" dirty="0"/>
              <a:t> to work.*</a:t>
            </a:r>
          </a:p>
          <a:p>
            <a:pPr lvl="1"/>
            <a:r>
              <a:rPr lang="en-US" dirty="0"/>
              <a:t>Requires temporarily* dropping </a:t>
            </a:r>
            <a:r>
              <a:rPr lang="en-US" dirty="0" err="1"/>
              <a:t>FSharp.Core.dll</a:t>
            </a:r>
            <a:r>
              <a:rPr lang="en-US" dirty="0"/>
              <a:t> to disk</a:t>
            </a:r>
          </a:p>
        </p:txBody>
      </p:sp>
      <p:sp>
        <p:nvSpPr>
          <p:cNvPr id="4" name="Date Placeholder 3">
            <a:extLst>
              <a:ext uri="{FF2B5EF4-FFF2-40B4-BE49-F238E27FC236}">
                <a16:creationId xmlns:a16="http://schemas.microsoft.com/office/drawing/2014/main" id="{4DF92938-8DF0-9442-A34D-C1972BC70E93}"/>
              </a:ext>
            </a:extLst>
          </p:cNvPr>
          <p:cNvSpPr>
            <a:spLocks noGrp="1"/>
          </p:cNvSpPr>
          <p:nvPr>
            <p:ph type="dt" sz="half" idx="10"/>
          </p:nvPr>
        </p:nvSpPr>
        <p:spPr/>
        <p:txBody>
          <a:bodyPr/>
          <a:lstStyle/>
          <a:p>
            <a:fld id="{0A196699-1F8F-7946-85FD-B6B468CAB319}" type="datetime4">
              <a:rPr lang="en-US" smtClean="0"/>
              <a:t>May 10, 2021</a:t>
            </a:fld>
            <a:endParaRPr lang="en-US"/>
          </a:p>
        </p:txBody>
      </p:sp>
      <p:sp>
        <p:nvSpPr>
          <p:cNvPr id="6" name="Slide Number Placeholder 5">
            <a:extLst>
              <a:ext uri="{FF2B5EF4-FFF2-40B4-BE49-F238E27FC236}">
                <a16:creationId xmlns:a16="http://schemas.microsoft.com/office/drawing/2014/main" id="{7F7A2AE6-954A-2344-89CC-927FC2C6BD39}"/>
              </a:ext>
            </a:extLst>
          </p:cNvPr>
          <p:cNvSpPr>
            <a:spLocks noGrp="1"/>
          </p:cNvSpPr>
          <p:nvPr>
            <p:ph type="sldNum" sz="quarter" idx="12"/>
          </p:nvPr>
        </p:nvSpPr>
        <p:spPr/>
        <p:txBody>
          <a:bodyPr/>
          <a:lstStyle/>
          <a:p>
            <a:fld id="{01382283-6E44-444F-8642-0798935D9F00}" type="slidenum">
              <a:rPr lang="en-US" smtClean="0"/>
              <a:pPr/>
              <a:t>38</a:t>
            </a:fld>
            <a:endParaRPr lang="en-US"/>
          </a:p>
        </p:txBody>
      </p:sp>
      <p:pic>
        <p:nvPicPr>
          <p:cNvPr id="7" name="Picture 6">
            <a:extLst>
              <a:ext uri="{FF2B5EF4-FFF2-40B4-BE49-F238E27FC236}">
                <a16:creationId xmlns:a16="http://schemas.microsoft.com/office/drawing/2014/main" id="{054ABF25-087B-C844-98BF-35796FB59F8E}"/>
              </a:ext>
            </a:extLst>
          </p:cNvPr>
          <p:cNvPicPr>
            <a:picLocks noChangeAspect="1"/>
          </p:cNvPicPr>
          <p:nvPr/>
        </p:nvPicPr>
        <p:blipFill>
          <a:blip r:embed="rId3"/>
          <a:stretch>
            <a:fillRect/>
          </a:stretch>
        </p:blipFill>
        <p:spPr>
          <a:xfrm>
            <a:off x="74970" y="4312700"/>
            <a:ext cx="10144146" cy="158307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C9E54198-28A8-3E48-8C47-2ABF17AE5A8E}"/>
              </a:ext>
            </a:extLst>
          </p:cNvPr>
          <p:cNvPicPr>
            <a:picLocks noChangeAspect="1"/>
          </p:cNvPicPr>
          <p:nvPr/>
        </p:nvPicPr>
        <p:blipFill rotWithShape="1">
          <a:blip r:embed="rId4"/>
          <a:srcRect l="176"/>
          <a:stretch/>
        </p:blipFill>
        <p:spPr>
          <a:xfrm>
            <a:off x="5688419" y="5302507"/>
            <a:ext cx="6429151" cy="15144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628484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F684D-18D0-FB4A-9E18-81E02C75920F}"/>
              </a:ext>
            </a:extLst>
          </p:cNvPr>
          <p:cNvSpPr>
            <a:spLocks noGrp="1"/>
          </p:cNvSpPr>
          <p:nvPr>
            <p:ph type="title"/>
          </p:nvPr>
        </p:nvSpPr>
        <p:spPr/>
        <p:txBody>
          <a:bodyPr/>
          <a:lstStyle/>
          <a:p>
            <a:r>
              <a:rPr lang="en-US" dirty="0"/>
              <a:t>Resolve Assembly Dependency Errors</a:t>
            </a:r>
          </a:p>
        </p:txBody>
      </p:sp>
      <p:sp>
        <p:nvSpPr>
          <p:cNvPr id="3" name="Content Placeholder 2">
            <a:extLst>
              <a:ext uri="{FF2B5EF4-FFF2-40B4-BE49-F238E27FC236}">
                <a16:creationId xmlns:a16="http://schemas.microsoft.com/office/drawing/2014/main" id="{412E47A9-346F-6C4C-8D31-C5B50DD0C9E0}"/>
              </a:ext>
            </a:extLst>
          </p:cNvPr>
          <p:cNvSpPr>
            <a:spLocks noGrp="1"/>
          </p:cNvSpPr>
          <p:nvPr>
            <p:ph idx="1"/>
          </p:nvPr>
        </p:nvSpPr>
        <p:spPr/>
        <p:txBody>
          <a:bodyPr/>
          <a:lstStyle/>
          <a:p>
            <a:r>
              <a:rPr lang="en-US" dirty="0"/>
              <a:t>Our ultimate goal was to build a way to run an F# assembly via the execute-assembly technique </a:t>
            </a:r>
            <a:r>
              <a:rPr lang="en-US" u="sng" dirty="0"/>
              <a:t>without</a:t>
            </a:r>
            <a:r>
              <a:rPr lang="en-US" dirty="0"/>
              <a:t> needing local admin and </a:t>
            </a:r>
            <a:r>
              <a:rPr lang="en-US" u="sng" dirty="0"/>
              <a:t>without</a:t>
            </a:r>
            <a:r>
              <a:rPr lang="en-US" dirty="0"/>
              <a:t> having to drop anything to disk.</a:t>
            </a:r>
          </a:p>
          <a:p>
            <a:r>
              <a:rPr lang="en-US" dirty="0"/>
              <a:t>After hours of experimenting, we finally came across </a:t>
            </a:r>
            <a:r>
              <a:rPr lang="en-US" dirty="0">
                <a:hlinkClick r:id="rId3"/>
              </a:rPr>
              <a:t>this post</a:t>
            </a:r>
            <a:r>
              <a:rPr lang="en-US" dirty="0"/>
              <a:t> by Jean </a:t>
            </a:r>
            <a:r>
              <a:rPr lang="en-US" dirty="0" err="1"/>
              <a:t>Maes</a:t>
            </a:r>
            <a:r>
              <a:rPr lang="en-US" dirty="0"/>
              <a:t>, which gave us the answer.</a:t>
            </a:r>
          </a:p>
          <a:p>
            <a:pPr lvl="1"/>
            <a:endParaRPr lang="en-US" sz="4800" dirty="0"/>
          </a:p>
          <a:p>
            <a:pPr marL="457200" lvl="1" indent="0" algn="ctr">
              <a:buNone/>
            </a:pPr>
            <a:r>
              <a:rPr lang="en-US" sz="4800" dirty="0" err="1"/>
              <a:t>AppDomain.AssemblyResolve</a:t>
            </a:r>
            <a:endParaRPr lang="en-US" sz="4800" dirty="0"/>
          </a:p>
        </p:txBody>
      </p:sp>
      <p:sp>
        <p:nvSpPr>
          <p:cNvPr id="4" name="Date Placeholder 3">
            <a:extLst>
              <a:ext uri="{FF2B5EF4-FFF2-40B4-BE49-F238E27FC236}">
                <a16:creationId xmlns:a16="http://schemas.microsoft.com/office/drawing/2014/main" id="{844CD5C2-7153-C54C-ABCA-9C4F78840D71}"/>
              </a:ext>
            </a:extLst>
          </p:cNvPr>
          <p:cNvSpPr>
            <a:spLocks noGrp="1"/>
          </p:cNvSpPr>
          <p:nvPr>
            <p:ph type="dt" sz="half" idx="10"/>
          </p:nvPr>
        </p:nvSpPr>
        <p:spPr/>
        <p:txBody>
          <a:bodyPr/>
          <a:lstStyle/>
          <a:p>
            <a:fld id="{0A196699-1F8F-7946-85FD-B6B468CAB319}" type="datetime4">
              <a:rPr lang="en-US" smtClean="0"/>
              <a:t>May 10, 2021</a:t>
            </a:fld>
            <a:endParaRPr lang="en-US"/>
          </a:p>
        </p:txBody>
      </p:sp>
      <p:sp>
        <p:nvSpPr>
          <p:cNvPr id="6" name="Slide Number Placeholder 5">
            <a:extLst>
              <a:ext uri="{FF2B5EF4-FFF2-40B4-BE49-F238E27FC236}">
                <a16:creationId xmlns:a16="http://schemas.microsoft.com/office/drawing/2014/main" id="{8C1F950D-7616-3E47-9D68-E1AEA08584C8}"/>
              </a:ext>
            </a:extLst>
          </p:cNvPr>
          <p:cNvSpPr>
            <a:spLocks noGrp="1"/>
          </p:cNvSpPr>
          <p:nvPr>
            <p:ph type="sldNum" sz="quarter" idx="12"/>
          </p:nvPr>
        </p:nvSpPr>
        <p:spPr/>
        <p:txBody>
          <a:bodyPr/>
          <a:lstStyle/>
          <a:p>
            <a:fld id="{01382283-6E44-444F-8642-0798935D9F00}" type="slidenum">
              <a:rPr lang="en-US" smtClean="0"/>
              <a:pPr/>
              <a:t>39</a:t>
            </a:fld>
            <a:endParaRPr lang="en-US"/>
          </a:p>
        </p:txBody>
      </p:sp>
    </p:spTree>
    <p:extLst>
      <p:ext uri="{BB962C8B-B14F-4D97-AF65-F5344CB8AC3E}">
        <p14:creationId xmlns:p14="http://schemas.microsoft.com/office/powerpoint/2010/main" val="2733890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30B054-F270-524D-B88F-45ABFD19E1B4}"/>
              </a:ext>
            </a:extLst>
          </p:cNvPr>
          <p:cNvSpPr>
            <a:spLocks noGrp="1"/>
          </p:cNvSpPr>
          <p:nvPr>
            <p:ph type="dt" sz="half" idx="10"/>
          </p:nvPr>
        </p:nvSpPr>
        <p:spPr/>
        <p:txBody>
          <a:bodyPr/>
          <a:lstStyle/>
          <a:p>
            <a:fld id="{3E1B88A5-AAFF-6740-8676-E6AEC934EA5F}" type="datetime4">
              <a:rPr lang="en-US" smtClean="0"/>
              <a:t>May 10, 2021</a:t>
            </a:fld>
            <a:endParaRPr lang="en-US"/>
          </a:p>
        </p:txBody>
      </p:sp>
      <p:sp>
        <p:nvSpPr>
          <p:cNvPr id="3" name="Footer Placeholder 2">
            <a:extLst>
              <a:ext uri="{FF2B5EF4-FFF2-40B4-BE49-F238E27FC236}">
                <a16:creationId xmlns:a16="http://schemas.microsoft.com/office/drawing/2014/main" id="{D12AEFCB-0B2F-2746-B42B-4D8C5461EB03}"/>
              </a:ext>
            </a:extLst>
          </p:cNvPr>
          <p:cNvSpPr>
            <a:spLocks noGrp="1"/>
          </p:cNvSpPr>
          <p:nvPr>
            <p:ph type="ftr" sz="quarter" idx="11"/>
          </p:nvPr>
        </p:nvSpPr>
        <p:spPr>
          <a:xfrm>
            <a:off x="3080360" y="6134100"/>
            <a:ext cx="7348206" cy="381000"/>
          </a:xfrm>
        </p:spPr>
        <p:txBody>
          <a:bodyPr/>
          <a:lstStyle/>
          <a:p>
            <a:r>
              <a:rPr lang="en-US"/>
              <a:t>Sources:</a:t>
            </a:r>
            <a:br>
              <a:rPr lang="en-US"/>
            </a:br>
            <a:r>
              <a:rPr lang="en-US"/>
              <a:t>- https://</a:t>
            </a:r>
            <a:r>
              <a:rPr lang="en-US" err="1"/>
              <a:t>venturebeat.com</a:t>
            </a:r>
            <a:r>
              <a:rPr lang="en-US"/>
              <a:t>/wp-content/uploads/2014/02/2014-dual-logo-on-white-bg-web.jpg?w=792&amp;strip=all  </a:t>
            </a:r>
            <a:br>
              <a:rPr lang="en-US"/>
            </a:br>
            <a:r>
              <a:rPr lang="en-US"/>
              <a:t>- https://</a:t>
            </a:r>
            <a:r>
              <a:rPr lang="en-US" err="1"/>
              <a:t>deltarisk.com</a:t>
            </a:r>
            <a:r>
              <a:rPr lang="en-US"/>
              <a:t>/wp-content/uploads/2020/03/</a:t>
            </a:r>
            <a:r>
              <a:rPr lang="en-US" err="1"/>
              <a:t>ms</a:t>
            </a:r>
            <a:r>
              <a:rPr lang="en-US"/>
              <a:t>-defender-</a:t>
            </a:r>
            <a:r>
              <a:rPr lang="en-US" err="1"/>
              <a:t>atp</a:t>
            </a:r>
            <a:r>
              <a:rPr lang="en-US"/>
              <a:t>-</a:t>
            </a:r>
            <a:r>
              <a:rPr lang="en-US" err="1"/>
              <a:t>pr.png</a:t>
            </a:r>
            <a:endParaRPr lang="en-US"/>
          </a:p>
        </p:txBody>
      </p:sp>
      <p:sp>
        <p:nvSpPr>
          <p:cNvPr id="4" name="Slide Number Placeholder 3">
            <a:extLst>
              <a:ext uri="{FF2B5EF4-FFF2-40B4-BE49-F238E27FC236}">
                <a16:creationId xmlns:a16="http://schemas.microsoft.com/office/drawing/2014/main" id="{4D506561-5101-5E40-A05C-C31634A00C5B}"/>
              </a:ext>
            </a:extLst>
          </p:cNvPr>
          <p:cNvSpPr>
            <a:spLocks noGrp="1"/>
          </p:cNvSpPr>
          <p:nvPr>
            <p:ph type="sldNum" sz="quarter" idx="12"/>
          </p:nvPr>
        </p:nvSpPr>
        <p:spPr/>
        <p:txBody>
          <a:bodyPr/>
          <a:lstStyle/>
          <a:p>
            <a:fld id="{01382283-6E44-444F-8642-0798935D9F00}" type="slidenum">
              <a:rPr lang="en-US" smtClean="0"/>
              <a:t>4</a:t>
            </a:fld>
            <a:endParaRPr lang="en-US"/>
          </a:p>
        </p:txBody>
      </p:sp>
      <p:pic>
        <p:nvPicPr>
          <p:cNvPr id="1026" name="Picture 2" descr="ms-defender-atp-pr - Delta Risk">
            <a:extLst>
              <a:ext uri="{FF2B5EF4-FFF2-40B4-BE49-F238E27FC236}">
                <a16:creationId xmlns:a16="http://schemas.microsoft.com/office/drawing/2014/main" id="{2A79BE98-1B61-1641-B044-C4FA5CFAA8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8566" y="3221183"/>
            <a:ext cx="3810000" cy="254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014-Dual-Logo-on-White-BG-web">
            <a:extLst>
              <a:ext uri="{FF2B5EF4-FFF2-40B4-BE49-F238E27FC236}">
                <a16:creationId xmlns:a16="http://schemas.microsoft.com/office/drawing/2014/main" id="{FBD344E3-0CBF-5C46-BD34-282C4190E2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5662" y="2070501"/>
            <a:ext cx="5490993" cy="12694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D6D85F2-3E9E-684B-B4EE-3924655D7B2B}"/>
              </a:ext>
            </a:extLst>
          </p:cNvPr>
          <p:cNvSpPr txBox="1"/>
          <p:nvPr/>
        </p:nvSpPr>
        <p:spPr>
          <a:xfrm>
            <a:off x="1205345" y="1022059"/>
            <a:ext cx="2923310" cy="923330"/>
          </a:xfrm>
          <a:prstGeom prst="rect">
            <a:avLst/>
          </a:prstGeom>
          <a:noFill/>
        </p:spPr>
        <p:txBody>
          <a:bodyPr wrap="square" rtlCol="0">
            <a:spAutoFit/>
          </a:bodyPr>
          <a:lstStyle/>
          <a:p>
            <a:r>
              <a:rPr lang="en-US" sz="5400" dirty="0">
                <a:latin typeface="Cambria" panose="02040503050406030204" pitchFamily="18" charset="0"/>
              </a:rPr>
              <a:t>Goal</a:t>
            </a:r>
          </a:p>
        </p:txBody>
      </p:sp>
      <p:sp>
        <p:nvSpPr>
          <p:cNvPr id="9" name="TextBox 8">
            <a:extLst>
              <a:ext uri="{FF2B5EF4-FFF2-40B4-BE49-F238E27FC236}">
                <a16:creationId xmlns:a16="http://schemas.microsoft.com/office/drawing/2014/main" id="{D6FFA80F-7CAC-0447-9070-3B7F1CDF73F8}"/>
              </a:ext>
            </a:extLst>
          </p:cNvPr>
          <p:cNvSpPr txBox="1"/>
          <p:nvPr/>
        </p:nvSpPr>
        <p:spPr>
          <a:xfrm>
            <a:off x="1205345" y="2204177"/>
            <a:ext cx="3810000" cy="3170099"/>
          </a:xfrm>
          <a:prstGeom prst="rect">
            <a:avLst/>
          </a:prstGeom>
          <a:noFill/>
        </p:spPr>
        <p:txBody>
          <a:bodyPr wrap="square" rtlCol="0">
            <a:spAutoFit/>
          </a:bodyPr>
          <a:lstStyle/>
          <a:p>
            <a:r>
              <a:rPr lang="en-US" sz="4000" dirty="0">
                <a:latin typeface="Cambria" panose="02040503050406030204" pitchFamily="18" charset="0"/>
              </a:rPr>
              <a:t>Establish command and control (C2) communications on VM</a:t>
            </a:r>
          </a:p>
        </p:txBody>
      </p:sp>
      <p:sp>
        <p:nvSpPr>
          <p:cNvPr id="10" name="TextBox 9">
            <a:extLst>
              <a:ext uri="{FF2B5EF4-FFF2-40B4-BE49-F238E27FC236}">
                <a16:creationId xmlns:a16="http://schemas.microsoft.com/office/drawing/2014/main" id="{FFF9991A-EEF1-7441-B9E3-5AD95892C7DA}"/>
              </a:ext>
            </a:extLst>
          </p:cNvPr>
          <p:cNvSpPr txBox="1"/>
          <p:nvPr/>
        </p:nvSpPr>
        <p:spPr>
          <a:xfrm>
            <a:off x="7061911" y="1022059"/>
            <a:ext cx="2923310" cy="923330"/>
          </a:xfrm>
          <a:prstGeom prst="rect">
            <a:avLst/>
          </a:prstGeom>
          <a:noFill/>
        </p:spPr>
        <p:txBody>
          <a:bodyPr wrap="square" rtlCol="0">
            <a:spAutoFit/>
          </a:bodyPr>
          <a:lstStyle/>
          <a:p>
            <a:pPr algn="ctr"/>
            <a:r>
              <a:rPr lang="en-US" sz="5400" dirty="0">
                <a:latin typeface="Cambria" panose="02040503050406030204" pitchFamily="18" charset="0"/>
              </a:rPr>
              <a:t>BUT…</a:t>
            </a:r>
          </a:p>
        </p:txBody>
      </p:sp>
    </p:spTree>
    <p:extLst>
      <p:ext uri="{BB962C8B-B14F-4D97-AF65-F5344CB8AC3E}">
        <p14:creationId xmlns:p14="http://schemas.microsoft.com/office/powerpoint/2010/main" val="972123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133E5-2BE2-3048-8DBE-7E3753AC107B}"/>
              </a:ext>
            </a:extLst>
          </p:cNvPr>
          <p:cNvSpPr>
            <a:spLocks noGrp="1"/>
          </p:cNvSpPr>
          <p:nvPr>
            <p:ph type="title"/>
          </p:nvPr>
        </p:nvSpPr>
        <p:spPr/>
        <p:txBody>
          <a:bodyPr/>
          <a:lstStyle/>
          <a:p>
            <a:r>
              <a:rPr lang="en-US" dirty="0"/>
              <a:t>Load it Up</a:t>
            </a:r>
          </a:p>
        </p:txBody>
      </p:sp>
      <p:sp>
        <p:nvSpPr>
          <p:cNvPr id="3" name="Content Placeholder 2">
            <a:extLst>
              <a:ext uri="{FF2B5EF4-FFF2-40B4-BE49-F238E27FC236}">
                <a16:creationId xmlns:a16="http://schemas.microsoft.com/office/drawing/2014/main" id="{ABD86B33-1C6B-2041-BA6D-4137711BBD68}"/>
              </a:ext>
            </a:extLst>
          </p:cNvPr>
          <p:cNvSpPr>
            <a:spLocks noGrp="1"/>
          </p:cNvSpPr>
          <p:nvPr>
            <p:ph idx="1"/>
          </p:nvPr>
        </p:nvSpPr>
        <p:spPr/>
        <p:txBody>
          <a:bodyPr/>
          <a:lstStyle/>
          <a:p>
            <a:r>
              <a:rPr lang="en-US" dirty="0"/>
              <a:t>Let’s take a step back – what question are we trying to answer?</a:t>
            </a:r>
          </a:p>
          <a:p>
            <a:endParaRPr lang="en-US" dirty="0"/>
          </a:p>
          <a:p>
            <a:r>
              <a:rPr lang="en-US" b="1" dirty="0"/>
              <a:t>How can we execute F# (managed) code within unmanaged code?</a:t>
            </a:r>
            <a:endParaRPr lang="en-US" dirty="0"/>
          </a:p>
          <a:p>
            <a:endParaRPr lang="en-US" b="1" dirty="0"/>
          </a:p>
          <a:p>
            <a:r>
              <a:rPr lang="en-US" dirty="0"/>
              <a:t>We started investigating possible answers and found a code base to start with</a:t>
            </a:r>
          </a:p>
          <a:p>
            <a:pPr lvl="1"/>
            <a:r>
              <a:rPr lang="en-US" dirty="0" err="1"/>
              <a:t>HostingCLR</a:t>
            </a:r>
            <a:r>
              <a:rPr lang="en-US" dirty="0"/>
              <a:t> - https://</a:t>
            </a:r>
            <a:r>
              <a:rPr lang="en-US" dirty="0" err="1"/>
              <a:t>github.com</a:t>
            </a:r>
            <a:r>
              <a:rPr lang="en-US" dirty="0"/>
              <a:t>/</a:t>
            </a:r>
            <a:r>
              <a:rPr lang="en-US" dirty="0" err="1"/>
              <a:t>etormadiv</a:t>
            </a:r>
            <a:r>
              <a:rPr lang="en-US" dirty="0"/>
              <a:t>/</a:t>
            </a:r>
            <a:r>
              <a:rPr lang="en-US" dirty="0" err="1"/>
              <a:t>HostingCLR</a:t>
            </a:r>
            <a:endParaRPr lang="en-US" dirty="0"/>
          </a:p>
        </p:txBody>
      </p:sp>
      <p:sp>
        <p:nvSpPr>
          <p:cNvPr id="4" name="Date Placeholder 3">
            <a:extLst>
              <a:ext uri="{FF2B5EF4-FFF2-40B4-BE49-F238E27FC236}">
                <a16:creationId xmlns:a16="http://schemas.microsoft.com/office/drawing/2014/main" id="{DEC3B453-5298-B143-96D4-0706EA313DCE}"/>
              </a:ext>
            </a:extLst>
          </p:cNvPr>
          <p:cNvSpPr>
            <a:spLocks noGrp="1"/>
          </p:cNvSpPr>
          <p:nvPr>
            <p:ph type="dt" sz="half" idx="10"/>
          </p:nvPr>
        </p:nvSpPr>
        <p:spPr/>
        <p:txBody>
          <a:bodyPr/>
          <a:lstStyle/>
          <a:p>
            <a:fld id="{0A196699-1F8F-7946-85FD-B6B468CAB319}" type="datetime4">
              <a:rPr lang="en-US" smtClean="0"/>
              <a:t>May 10, 2021</a:t>
            </a:fld>
            <a:endParaRPr lang="en-US"/>
          </a:p>
        </p:txBody>
      </p:sp>
      <p:sp>
        <p:nvSpPr>
          <p:cNvPr id="5" name="Footer Placeholder 4">
            <a:extLst>
              <a:ext uri="{FF2B5EF4-FFF2-40B4-BE49-F238E27FC236}">
                <a16:creationId xmlns:a16="http://schemas.microsoft.com/office/drawing/2014/main" id="{C3C0F985-74BD-AC47-AA7E-C3BCF7535B34}"/>
              </a:ext>
            </a:extLst>
          </p:cNvPr>
          <p:cNvSpPr>
            <a:spLocks noGrp="1"/>
          </p:cNvSpPr>
          <p:nvPr>
            <p:ph type="ftr" sz="quarter" idx="11"/>
          </p:nvPr>
        </p:nvSpPr>
        <p:spPr/>
        <p:txBody>
          <a:bodyPr/>
          <a:lstStyle/>
          <a:p>
            <a:r>
              <a:rPr lang="en-US"/>
              <a:t>This is the footer</a:t>
            </a:r>
          </a:p>
        </p:txBody>
      </p:sp>
      <p:sp>
        <p:nvSpPr>
          <p:cNvPr id="6" name="Slide Number Placeholder 5">
            <a:extLst>
              <a:ext uri="{FF2B5EF4-FFF2-40B4-BE49-F238E27FC236}">
                <a16:creationId xmlns:a16="http://schemas.microsoft.com/office/drawing/2014/main" id="{8D9D6CFA-0FD1-A541-8001-7E10C7711216}"/>
              </a:ext>
            </a:extLst>
          </p:cNvPr>
          <p:cNvSpPr>
            <a:spLocks noGrp="1"/>
          </p:cNvSpPr>
          <p:nvPr>
            <p:ph type="sldNum" sz="quarter" idx="12"/>
          </p:nvPr>
        </p:nvSpPr>
        <p:spPr/>
        <p:txBody>
          <a:bodyPr/>
          <a:lstStyle/>
          <a:p>
            <a:fld id="{01382283-6E44-444F-8642-0798935D9F00}" type="slidenum">
              <a:rPr lang="en-US" smtClean="0"/>
              <a:pPr/>
              <a:t>40</a:t>
            </a:fld>
            <a:endParaRPr lang="en-US"/>
          </a:p>
        </p:txBody>
      </p:sp>
    </p:spTree>
    <p:extLst>
      <p:ext uri="{BB962C8B-B14F-4D97-AF65-F5344CB8AC3E}">
        <p14:creationId xmlns:p14="http://schemas.microsoft.com/office/powerpoint/2010/main" val="4106445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133E5-2BE2-3048-8DBE-7E3753AC107B}"/>
              </a:ext>
            </a:extLst>
          </p:cNvPr>
          <p:cNvSpPr>
            <a:spLocks noGrp="1"/>
          </p:cNvSpPr>
          <p:nvPr>
            <p:ph type="title"/>
          </p:nvPr>
        </p:nvSpPr>
        <p:spPr/>
        <p:txBody>
          <a:bodyPr/>
          <a:lstStyle/>
          <a:p>
            <a:r>
              <a:rPr lang="en-US" dirty="0"/>
              <a:t>Load it Up</a:t>
            </a:r>
          </a:p>
        </p:txBody>
      </p:sp>
      <p:sp>
        <p:nvSpPr>
          <p:cNvPr id="3" name="Content Placeholder 2">
            <a:extLst>
              <a:ext uri="{FF2B5EF4-FFF2-40B4-BE49-F238E27FC236}">
                <a16:creationId xmlns:a16="http://schemas.microsoft.com/office/drawing/2014/main" id="{ABD86B33-1C6B-2041-BA6D-4137711BBD68}"/>
              </a:ext>
            </a:extLst>
          </p:cNvPr>
          <p:cNvSpPr>
            <a:spLocks noGrp="1"/>
          </p:cNvSpPr>
          <p:nvPr>
            <p:ph idx="1"/>
          </p:nvPr>
        </p:nvSpPr>
        <p:spPr/>
        <p:txBody>
          <a:bodyPr/>
          <a:lstStyle/>
          <a:p>
            <a:r>
              <a:rPr lang="en-US" dirty="0" err="1"/>
              <a:t>HostingCLR</a:t>
            </a:r>
            <a:r>
              <a:rPr lang="en-US" dirty="0"/>
              <a:t> is a C++ project that is used to run C#/.NET assemblies from within itself</a:t>
            </a:r>
          </a:p>
          <a:p>
            <a:r>
              <a:rPr lang="en-US" dirty="0"/>
              <a:t>We wanted to know if this project could natively take an F# assembly and run it</a:t>
            </a:r>
          </a:p>
          <a:p>
            <a:pPr lvl="1"/>
            <a:r>
              <a:rPr lang="en-US" dirty="0"/>
              <a:t>Since we knew how to compile F# assembles, we made a simple hello world in F# as a POC and compiled it with </a:t>
            </a:r>
            <a:r>
              <a:rPr lang="en-US" dirty="0" err="1"/>
              <a:t>fsc.exe</a:t>
            </a:r>
            <a:r>
              <a:rPr lang="en-US" dirty="0"/>
              <a:t> and made a standalone binary</a:t>
            </a:r>
          </a:p>
          <a:p>
            <a:pPr lvl="1"/>
            <a:r>
              <a:rPr lang="en-US" dirty="0"/>
              <a:t>We then took the Hello World application and converted it into a byte array which was embedded within the </a:t>
            </a:r>
            <a:r>
              <a:rPr lang="en-US" dirty="0" err="1"/>
              <a:t>HostingCLR</a:t>
            </a:r>
            <a:r>
              <a:rPr lang="en-US" dirty="0"/>
              <a:t> application</a:t>
            </a:r>
          </a:p>
          <a:p>
            <a:pPr lvl="1"/>
            <a:r>
              <a:rPr lang="en-US" dirty="0"/>
              <a:t>And then we crossed our fingers and ran it….</a:t>
            </a:r>
          </a:p>
          <a:p>
            <a:endParaRPr lang="en-US" dirty="0"/>
          </a:p>
        </p:txBody>
      </p:sp>
      <p:sp>
        <p:nvSpPr>
          <p:cNvPr id="4" name="Date Placeholder 3">
            <a:extLst>
              <a:ext uri="{FF2B5EF4-FFF2-40B4-BE49-F238E27FC236}">
                <a16:creationId xmlns:a16="http://schemas.microsoft.com/office/drawing/2014/main" id="{DEC3B453-5298-B143-96D4-0706EA313DCE}"/>
              </a:ext>
            </a:extLst>
          </p:cNvPr>
          <p:cNvSpPr>
            <a:spLocks noGrp="1"/>
          </p:cNvSpPr>
          <p:nvPr>
            <p:ph type="dt" sz="half" idx="10"/>
          </p:nvPr>
        </p:nvSpPr>
        <p:spPr/>
        <p:txBody>
          <a:bodyPr/>
          <a:lstStyle/>
          <a:p>
            <a:fld id="{0A196699-1F8F-7946-85FD-B6B468CAB319}" type="datetime4">
              <a:rPr lang="en-US" smtClean="0"/>
              <a:t>May 10, 2021</a:t>
            </a:fld>
            <a:endParaRPr lang="en-US"/>
          </a:p>
        </p:txBody>
      </p:sp>
      <p:sp>
        <p:nvSpPr>
          <p:cNvPr id="5" name="Footer Placeholder 4">
            <a:extLst>
              <a:ext uri="{FF2B5EF4-FFF2-40B4-BE49-F238E27FC236}">
                <a16:creationId xmlns:a16="http://schemas.microsoft.com/office/drawing/2014/main" id="{C3C0F985-74BD-AC47-AA7E-C3BCF7535B34}"/>
              </a:ext>
            </a:extLst>
          </p:cNvPr>
          <p:cNvSpPr>
            <a:spLocks noGrp="1"/>
          </p:cNvSpPr>
          <p:nvPr>
            <p:ph type="ftr" sz="quarter" idx="11"/>
          </p:nvPr>
        </p:nvSpPr>
        <p:spPr/>
        <p:txBody>
          <a:bodyPr/>
          <a:lstStyle/>
          <a:p>
            <a:r>
              <a:rPr lang="en-US"/>
              <a:t>This is the footer</a:t>
            </a:r>
          </a:p>
        </p:txBody>
      </p:sp>
      <p:sp>
        <p:nvSpPr>
          <p:cNvPr id="6" name="Slide Number Placeholder 5">
            <a:extLst>
              <a:ext uri="{FF2B5EF4-FFF2-40B4-BE49-F238E27FC236}">
                <a16:creationId xmlns:a16="http://schemas.microsoft.com/office/drawing/2014/main" id="{8D9D6CFA-0FD1-A541-8001-7E10C7711216}"/>
              </a:ext>
            </a:extLst>
          </p:cNvPr>
          <p:cNvSpPr>
            <a:spLocks noGrp="1"/>
          </p:cNvSpPr>
          <p:nvPr>
            <p:ph type="sldNum" sz="quarter" idx="12"/>
          </p:nvPr>
        </p:nvSpPr>
        <p:spPr/>
        <p:txBody>
          <a:bodyPr/>
          <a:lstStyle/>
          <a:p>
            <a:fld id="{01382283-6E44-444F-8642-0798935D9F00}" type="slidenum">
              <a:rPr lang="en-US" smtClean="0"/>
              <a:pPr/>
              <a:t>41</a:t>
            </a:fld>
            <a:endParaRPr lang="en-US"/>
          </a:p>
        </p:txBody>
      </p:sp>
    </p:spTree>
    <p:extLst>
      <p:ext uri="{BB962C8B-B14F-4D97-AF65-F5344CB8AC3E}">
        <p14:creationId xmlns:p14="http://schemas.microsoft.com/office/powerpoint/2010/main" val="1016392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133E5-2BE2-3048-8DBE-7E3753AC107B}"/>
              </a:ext>
            </a:extLst>
          </p:cNvPr>
          <p:cNvSpPr>
            <a:spLocks noGrp="1"/>
          </p:cNvSpPr>
          <p:nvPr>
            <p:ph type="title"/>
          </p:nvPr>
        </p:nvSpPr>
        <p:spPr/>
        <p:txBody>
          <a:bodyPr/>
          <a:lstStyle/>
          <a:p>
            <a:r>
              <a:rPr lang="en-US" dirty="0"/>
              <a:t>Load it Up</a:t>
            </a:r>
          </a:p>
        </p:txBody>
      </p:sp>
      <p:sp>
        <p:nvSpPr>
          <p:cNvPr id="3" name="Content Placeholder 2">
            <a:extLst>
              <a:ext uri="{FF2B5EF4-FFF2-40B4-BE49-F238E27FC236}">
                <a16:creationId xmlns:a16="http://schemas.microsoft.com/office/drawing/2014/main" id="{ABD86B33-1C6B-2041-BA6D-4137711BBD68}"/>
              </a:ext>
            </a:extLst>
          </p:cNvPr>
          <p:cNvSpPr>
            <a:spLocks noGrp="1"/>
          </p:cNvSpPr>
          <p:nvPr>
            <p:ph idx="1"/>
          </p:nvPr>
        </p:nvSpPr>
        <p:spPr/>
        <p:txBody>
          <a:bodyPr/>
          <a:lstStyle/>
          <a:p>
            <a:r>
              <a:rPr lang="en-US" dirty="0"/>
              <a:t>This resulted in multiple errors, some of which we could easily resolve (updating size definitions of constants, etc.)</a:t>
            </a:r>
          </a:p>
          <a:p>
            <a:r>
              <a:rPr lang="en-US" dirty="0"/>
              <a:t>We still were running into an Invoke_3 error along with a Windows error code</a:t>
            </a:r>
          </a:p>
          <a:p>
            <a:pPr lvl="1"/>
            <a:r>
              <a:rPr lang="en-US" dirty="0"/>
              <a:t>But we got lucky with this…</a:t>
            </a:r>
          </a:p>
          <a:p>
            <a:pPr lvl="1"/>
            <a:endParaRPr lang="en-US" dirty="0"/>
          </a:p>
          <a:p>
            <a:pPr lvl="1"/>
            <a:endParaRPr lang="en-US" dirty="0"/>
          </a:p>
          <a:p>
            <a:pPr marL="457200" lvl="1" indent="0">
              <a:buNone/>
            </a:pPr>
            <a:endParaRPr lang="en-US" dirty="0"/>
          </a:p>
        </p:txBody>
      </p:sp>
      <p:sp>
        <p:nvSpPr>
          <p:cNvPr id="4" name="Date Placeholder 3">
            <a:extLst>
              <a:ext uri="{FF2B5EF4-FFF2-40B4-BE49-F238E27FC236}">
                <a16:creationId xmlns:a16="http://schemas.microsoft.com/office/drawing/2014/main" id="{DEC3B453-5298-B143-96D4-0706EA313DCE}"/>
              </a:ext>
            </a:extLst>
          </p:cNvPr>
          <p:cNvSpPr>
            <a:spLocks noGrp="1"/>
          </p:cNvSpPr>
          <p:nvPr>
            <p:ph type="dt" sz="half" idx="10"/>
          </p:nvPr>
        </p:nvSpPr>
        <p:spPr/>
        <p:txBody>
          <a:bodyPr/>
          <a:lstStyle/>
          <a:p>
            <a:fld id="{0A196699-1F8F-7946-85FD-B6B468CAB319}" type="datetime4">
              <a:rPr lang="en-US" smtClean="0"/>
              <a:t>May 10, 2021</a:t>
            </a:fld>
            <a:endParaRPr lang="en-US"/>
          </a:p>
        </p:txBody>
      </p:sp>
      <p:sp>
        <p:nvSpPr>
          <p:cNvPr id="6" name="Slide Number Placeholder 5">
            <a:extLst>
              <a:ext uri="{FF2B5EF4-FFF2-40B4-BE49-F238E27FC236}">
                <a16:creationId xmlns:a16="http://schemas.microsoft.com/office/drawing/2014/main" id="{8D9D6CFA-0FD1-A541-8001-7E10C7711216}"/>
              </a:ext>
            </a:extLst>
          </p:cNvPr>
          <p:cNvSpPr>
            <a:spLocks noGrp="1"/>
          </p:cNvSpPr>
          <p:nvPr>
            <p:ph type="sldNum" sz="quarter" idx="12"/>
          </p:nvPr>
        </p:nvSpPr>
        <p:spPr/>
        <p:txBody>
          <a:bodyPr/>
          <a:lstStyle/>
          <a:p>
            <a:fld id="{01382283-6E44-444F-8642-0798935D9F00}" type="slidenum">
              <a:rPr lang="en-US" smtClean="0"/>
              <a:pPr/>
              <a:t>42</a:t>
            </a:fld>
            <a:endParaRPr lang="en-US"/>
          </a:p>
        </p:txBody>
      </p:sp>
      <p:pic>
        <p:nvPicPr>
          <p:cNvPr id="8" name="Picture 7" descr="Text&#10;&#10;Description automatically generated">
            <a:extLst>
              <a:ext uri="{FF2B5EF4-FFF2-40B4-BE49-F238E27FC236}">
                <a16:creationId xmlns:a16="http://schemas.microsoft.com/office/drawing/2014/main" id="{248EC6A8-BA20-F545-BAE1-6FEC975DD8E7}"/>
              </a:ext>
            </a:extLst>
          </p:cNvPr>
          <p:cNvPicPr>
            <a:picLocks noChangeAspect="1"/>
          </p:cNvPicPr>
          <p:nvPr/>
        </p:nvPicPr>
        <p:blipFill>
          <a:blip r:embed="rId2"/>
          <a:stretch>
            <a:fillRect/>
          </a:stretch>
        </p:blipFill>
        <p:spPr>
          <a:xfrm>
            <a:off x="793749" y="4064687"/>
            <a:ext cx="9918700" cy="1422400"/>
          </a:xfrm>
          <a:prstGeom prst="rect">
            <a:avLst/>
          </a:prstGeom>
        </p:spPr>
      </p:pic>
    </p:spTree>
    <p:extLst>
      <p:ext uri="{BB962C8B-B14F-4D97-AF65-F5344CB8AC3E}">
        <p14:creationId xmlns:p14="http://schemas.microsoft.com/office/powerpoint/2010/main" val="15290949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D86B33-1C6B-2041-BA6D-4137711BBD68}"/>
              </a:ext>
            </a:extLst>
          </p:cNvPr>
          <p:cNvSpPr>
            <a:spLocks noGrp="1"/>
          </p:cNvSpPr>
          <p:nvPr>
            <p:ph idx="1"/>
          </p:nvPr>
        </p:nvSpPr>
        <p:spPr/>
        <p:txBody>
          <a:bodyPr/>
          <a:lstStyle/>
          <a:p>
            <a:pPr lvl="1"/>
            <a:endParaRPr lang="en-US" dirty="0"/>
          </a:p>
          <a:p>
            <a:pPr lvl="1"/>
            <a:endParaRPr lang="en-US" dirty="0"/>
          </a:p>
          <a:p>
            <a:pPr marL="457200" lvl="1" indent="0">
              <a:buNone/>
            </a:pPr>
            <a:endParaRPr lang="en-US" dirty="0"/>
          </a:p>
        </p:txBody>
      </p:sp>
      <p:sp>
        <p:nvSpPr>
          <p:cNvPr id="4" name="Date Placeholder 3">
            <a:extLst>
              <a:ext uri="{FF2B5EF4-FFF2-40B4-BE49-F238E27FC236}">
                <a16:creationId xmlns:a16="http://schemas.microsoft.com/office/drawing/2014/main" id="{DEC3B453-5298-B143-96D4-0706EA313DCE}"/>
              </a:ext>
            </a:extLst>
          </p:cNvPr>
          <p:cNvSpPr>
            <a:spLocks noGrp="1"/>
          </p:cNvSpPr>
          <p:nvPr>
            <p:ph type="dt" sz="half" idx="10"/>
          </p:nvPr>
        </p:nvSpPr>
        <p:spPr/>
        <p:txBody>
          <a:bodyPr/>
          <a:lstStyle/>
          <a:p>
            <a:fld id="{0A196699-1F8F-7946-85FD-B6B468CAB319}" type="datetime4">
              <a:rPr lang="en-US" smtClean="0"/>
              <a:t>May 10, 2021</a:t>
            </a:fld>
            <a:endParaRPr lang="en-US"/>
          </a:p>
        </p:txBody>
      </p:sp>
      <p:sp>
        <p:nvSpPr>
          <p:cNvPr id="6" name="Slide Number Placeholder 5">
            <a:extLst>
              <a:ext uri="{FF2B5EF4-FFF2-40B4-BE49-F238E27FC236}">
                <a16:creationId xmlns:a16="http://schemas.microsoft.com/office/drawing/2014/main" id="{8D9D6CFA-0FD1-A541-8001-7E10C7711216}"/>
              </a:ext>
            </a:extLst>
          </p:cNvPr>
          <p:cNvSpPr>
            <a:spLocks noGrp="1"/>
          </p:cNvSpPr>
          <p:nvPr>
            <p:ph type="sldNum" sz="quarter" idx="12"/>
          </p:nvPr>
        </p:nvSpPr>
        <p:spPr/>
        <p:txBody>
          <a:bodyPr/>
          <a:lstStyle/>
          <a:p>
            <a:fld id="{01382283-6E44-444F-8642-0798935D9F00}" type="slidenum">
              <a:rPr lang="en-US" smtClean="0"/>
              <a:pPr/>
              <a:t>43</a:t>
            </a:fld>
            <a:endParaRPr lang="en-US"/>
          </a:p>
        </p:txBody>
      </p:sp>
      <p:pic>
        <p:nvPicPr>
          <p:cNvPr id="10" name="Picture 9" descr="Text&#10;&#10;Description automatically generated">
            <a:extLst>
              <a:ext uri="{FF2B5EF4-FFF2-40B4-BE49-F238E27FC236}">
                <a16:creationId xmlns:a16="http://schemas.microsoft.com/office/drawing/2014/main" id="{400B5C1D-76D9-FF4A-A20C-356E3C5035C2}"/>
              </a:ext>
            </a:extLst>
          </p:cNvPr>
          <p:cNvPicPr>
            <a:picLocks noChangeAspect="1"/>
          </p:cNvPicPr>
          <p:nvPr/>
        </p:nvPicPr>
        <p:blipFill>
          <a:blip r:embed="rId2"/>
          <a:stretch>
            <a:fillRect/>
          </a:stretch>
        </p:blipFill>
        <p:spPr>
          <a:xfrm>
            <a:off x="3292625" y="0"/>
            <a:ext cx="5606749" cy="6858000"/>
          </a:xfrm>
          <a:prstGeom prst="rect">
            <a:avLst/>
          </a:prstGeom>
        </p:spPr>
      </p:pic>
    </p:spTree>
    <p:extLst>
      <p:ext uri="{BB962C8B-B14F-4D97-AF65-F5344CB8AC3E}">
        <p14:creationId xmlns:p14="http://schemas.microsoft.com/office/powerpoint/2010/main" val="25392436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133E5-2BE2-3048-8DBE-7E3753AC107B}"/>
              </a:ext>
            </a:extLst>
          </p:cNvPr>
          <p:cNvSpPr>
            <a:spLocks noGrp="1"/>
          </p:cNvSpPr>
          <p:nvPr>
            <p:ph type="title"/>
          </p:nvPr>
        </p:nvSpPr>
        <p:spPr/>
        <p:txBody>
          <a:bodyPr/>
          <a:lstStyle/>
          <a:p>
            <a:r>
              <a:rPr lang="en-US" dirty="0"/>
              <a:t>Load it Up</a:t>
            </a:r>
          </a:p>
        </p:txBody>
      </p:sp>
      <p:sp>
        <p:nvSpPr>
          <p:cNvPr id="3" name="Content Placeholder 2">
            <a:extLst>
              <a:ext uri="{FF2B5EF4-FFF2-40B4-BE49-F238E27FC236}">
                <a16:creationId xmlns:a16="http://schemas.microsoft.com/office/drawing/2014/main" id="{ABD86B33-1C6B-2041-BA6D-4137711BBD68}"/>
              </a:ext>
            </a:extLst>
          </p:cNvPr>
          <p:cNvSpPr>
            <a:spLocks noGrp="1"/>
          </p:cNvSpPr>
          <p:nvPr>
            <p:ph idx="1"/>
          </p:nvPr>
        </p:nvSpPr>
        <p:spPr/>
        <p:txBody>
          <a:bodyPr/>
          <a:lstStyle/>
          <a:p>
            <a:r>
              <a:rPr lang="en-US" dirty="0"/>
              <a:t>Come to find out, another individual had exactly the same error as us</a:t>
            </a:r>
          </a:p>
          <a:p>
            <a:r>
              <a:rPr lang="en-US" dirty="0"/>
              <a:t>Not only that, but there was a response from the original developer with code that fixes the issue</a:t>
            </a:r>
          </a:p>
          <a:p>
            <a:pPr lvl="1"/>
            <a:r>
              <a:rPr lang="en-US" dirty="0"/>
              <a:t>How often does this happen?</a:t>
            </a:r>
          </a:p>
          <a:p>
            <a:r>
              <a:rPr lang="en-US" dirty="0"/>
              <a:t>Now, we could use our existing F# application which accepts arguments and run it within the modified </a:t>
            </a:r>
            <a:r>
              <a:rPr lang="en-US" dirty="0" err="1"/>
              <a:t>HostingCLR</a:t>
            </a:r>
            <a:r>
              <a:rPr lang="en-US" dirty="0"/>
              <a:t> codebase</a:t>
            </a:r>
          </a:p>
          <a:p>
            <a:endParaRPr lang="en-US" dirty="0"/>
          </a:p>
          <a:p>
            <a:r>
              <a:rPr lang="en-US" dirty="0"/>
              <a:t>…But… something was still missing</a:t>
            </a:r>
          </a:p>
          <a:p>
            <a:pPr marL="0" indent="0">
              <a:buNone/>
            </a:pPr>
            <a:endParaRPr lang="en-US" dirty="0"/>
          </a:p>
        </p:txBody>
      </p:sp>
      <p:sp>
        <p:nvSpPr>
          <p:cNvPr id="4" name="Date Placeholder 3">
            <a:extLst>
              <a:ext uri="{FF2B5EF4-FFF2-40B4-BE49-F238E27FC236}">
                <a16:creationId xmlns:a16="http://schemas.microsoft.com/office/drawing/2014/main" id="{DEC3B453-5298-B143-96D4-0706EA313DCE}"/>
              </a:ext>
            </a:extLst>
          </p:cNvPr>
          <p:cNvSpPr>
            <a:spLocks noGrp="1"/>
          </p:cNvSpPr>
          <p:nvPr>
            <p:ph type="dt" sz="half" idx="10"/>
          </p:nvPr>
        </p:nvSpPr>
        <p:spPr/>
        <p:txBody>
          <a:bodyPr/>
          <a:lstStyle/>
          <a:p>
            <a:fld id="{0A196699-1F8F-7946-85FD-B6B468CAB319}" type="datetime4">
              <a:rPr lang="en-US" smtClean="0"/>
              <a:t>May 10, 2021</a:t>
            </a:fld>
            <a:endParaRPr lang="en-US"/>
          </a:p>
        </p:txBody>
      </p:sp>
      <p:sp>
        <p:nvSpPr>
          <p:cNvPr id="6" name="Slide Number Placeholder 5">
            <a:extLst>
              <a:ext uri="{FF2B5EF4-FFF2-40B4-BE49-F238E27FC236}">
                <a16:creationId xmlns:a16="http://schemas.microsoft.com/office/drawing/2014/main" id="{8D9D6CFA-0FD1-A541-8001-7E10C7711216}"/>
              </a:ext>
            </a:extLst>
          </p:cNvPr>
          <p:cNvSpPr>
            <a:spLocks noGrp="1"/>
          </p:cNvSpPr>
          <p:nvPr>
            <p:ph type="sldNum" sz="quarter" idx="12"/>
          </p:nvPr>
        </p:nvSpPr>
        <p:spPr/>
        <p:txBody>
          <a:bodyPr/>
          <a:lstStyle/>
          <a:p>
            <a:fld id="{01382283-6E44-444F-8642-0798935D9F00}" type="slidenum">
              <a:rPr lang="en-US" smtClean="0"/>
              <a:pPr/>
              <a:t>44</a:t>
            </a:fld>
            <a:endParaRPr lang="en-US"/>
          </a:p>
        </p:txBody>
      </p:sp>
    </p:spTree>
    <p:extLst>
      <p:ext uri="{BB962C8B-B14F-4D97-AF65-F5344CB8AC3E}">
        <p14:creationId xmlns:p14="http://schemas.microsoft.com/office/powerpoint/2010/main" val="17997657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D86B33-1C6B-2041-BA6D-4137711BBD68}"/>
              </a:ext>
            </a:extLst>
          </p:cNvPr>
          <p:cNvSpPr>
            <a:spLocks noGrp="1"/>
          </p:cNvSpPr>
          <p:nvPr>
            <p:ph idx="1"/>
          </p:nvPr>
        </p:nvSpPr>
        <p:spPr/>
        <p:txBody>
          <a:bodyPr/>
          <a:lstStyle/>
          <a:p>
            <a:pPr lvl="1"/>
            <a:endParaRPr lang="en-US" dirty="0"/>
          </a:p>
          <a:p>
            <a:pPr lvl="1"/>
            <a:endParaRPr lang="en-US" dirty="0"/>
          </a:p>
          <a:p>
            <a:pPr marL="457200" lvl="1" indent="0">
              <a:buNone/>
            </a:pPr>
            <a:endParaRPr lang="en-US" dirty="0"/>
          </a:p>
        </p:txBody>
      </p:sp>
      <p:sp>
        <p:nvSpPr>
          <p:cNvPr id="4" name="Date Placeholder 3">
            <a:extLst>
              <a:ext uri="{FF2B5EF4-FFF2-40B4-BE49-F238E27FC236}">
                <a16:creationId xmlns:a16="http://schemas.microsoft.com/office/drawing/2014/main" id="{DEC3B453-5298-B143-96D4-0706EA313DCE}"/>
              </a:ext>
            </a:extLst>
          </p:cNvPr>
          <p:cNvSpPr>
            <a:spLocks noGrp="1"/>
          </p:cNvSpPr>
          <p:nvPr>
            <p:ph type="dt" sz="half" idx="10"/>
          </p:nvPr>
        </p:nvSpPr>
        <p:spPr/>
        <p:txBody>
          <a:bodyPr/>
          <a:lstStyle/>
          <a:p>
            <a:fld id="{0A196699-1F8F-7946-85FD-B6B468CAB319}" type="datetime4">
              <a:rPr lang="en-US" smtClean="0"/>
              <a:t>May 10, 2021</a:t>
            </a:fld>
            <a:endParaRPr lang="en-US"/>
          </a:p>
        </p:txBody>
      </p:sp>
      <p:sp>
        <p:nvSpPr>
          <p:cNvPr id="6" name="Slide Number Placeholder 5">
            <a:extLst>
              <a:ext uri="{FF2B5EF4-FFF2-40B4-BE49-F238E27FC236}">
                <a16:creationId xmlns:a16="http://schemas.microsoft.com/office/drawing/2014/main" id="{8D9D6CFA-0FD1-A541-8001-7E10C7711216}"/>
              </a:ext>
            </a:extLst>
          </p:cNvPr>
          <p:cNvSpPr>
            <a:spLocks noGrp="1"/>
          </p:cNvSpPr>
          <p:nvPr>
            <p:ph type="sldNum" sz="quarter" idx="12"/>
          </p:nvPr>
        </p:nvSpPr>
        <p:spPr/>
        <p:txBody>
          <a:bodyPr/>
          <a:lstStyle/>
          <a:p>
            <a:fld id="{01382283-6E44-444F-8642-0798935D9F00}" type="slidenum">
              <a:rPr lang="en-US" smtClean="0"/>
              <a:pPr/>
              <a:t>45</a:t>
            </a:fld>
            <a:endParaRPr lang="en-US"/>
          </a:p>
        </p:txBody>
      </p:sp>
      <p:pic>
        <p:nvPicPr>
          <p:cNvPr id="5" name="Picture 4">
            <a:extLst>
              <a:ext uri="{FF2B5EF4-FFF2-40B4-BE49-F238E27FC236}">
                <a16:creationId xmlns:a16="http://schemas.microsoft.com/office/drawing/2014/main" id="{5CB358D7-017E-8948-AA6B-2A7F09A94BA8}"/>
              </a:ext>
            </a:extLst>
          </p:cNvPr>
          <p:cNvPicPr>
            <a:picLocks noChangeAspect="1"/>
          </p:cNvPicPr>
          <p:nvPr/>
        </p:nvPicPr>
        <p:blipFill>
          <a:blip r:embed="rId3"/>
          <a:stretch>
            <a:fillRect/>
          </a:stretch>
        </p:blipFill>
        <p:spPr>
          <a:xfrm>
            <a:off x="0" y="2821974"/>
            <a:ext cx="12230450" cy="1214052"/>
          </a:xfrm>
          <a:prstGeom prst="rect">
            <a:avLst/>
          </a:prstGeom>
        </p:spPr>
      </p:pic>
    </p:spTree>
    <p:extLst>
      <p:ext uri="{BB962C8B-B14F-4D97-AF65-F5344CB8AC3E}">
        <p14:creationId xmlns:p14="http://schemas.microsoft.com/office/powerpoint/2010/main" val="22350308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133E5-2BE2-3048-8DBE-7E3753AC107B}"/>
              </a:ext>
            </a:extLst>
          </p:cNvPr>
          <p:cNvSpPr>
            <a:spLocks noGrp="1"/>
          </p:cNvSpPr>
          <p:nvPr>
            <p:ph type="title"/>
          </p:nvPr>
        </p:nvSpPr>
        <p:spPr/>
        <p:txBody>
          <a:bodyPr/>
          <a:lstStyle/>
          <a:p>
            <a:r>
              <a:rPr lang="en-US" dirty="0"/>
              <a:t>Load it Up</a:t>
            </a:r>
          </a:p>
        </p:txBody>
      </p:sp>
      <p:sp>
        <p:nvSpPr>
          <p:cNvPr id="3" name="Content Placeholder 2">
            <a:extLst>
              <a:ext uri="{FF2B5EF4-FFF2-40B4-BE49-F238E27FC236}">
                <a16:creationId xmlns:a16="http://schemas.microsoft.com/office/drawing/2014/main" id="{ABD86B33-1C6B-2041-BA6D-4137711BBD68}"/>
              </a:ext>
            </a:extLst>
          </p:cNvPr>
          <p:cNvSpPr>
            <a:spLocks noGrp="1"/>
          </p:cNvSpPr>
          <p:nvPr>
            <p:ph idx="1"/>
          </p:nvPr>
        </p:nvSpPr>
        <p:spPr/>
        <p:txBody>
          <a:bodyPr/>
          <a:lstStyle/>
          <a:p>
            <a:r>
              <a:rPr lang="en-US" dirty="0"/>
              <a:t>We’re still getting </a:t>
            </a:r>
            <a:r>
              <a:rPr lang="en-US" dirty="0" err="1"/>
              <a:t>FSharp.Core.dll</a:t>
            </a:r>
            <a:r>
              <a:rPr lang="en-US" dirty="0"/>
              <a:t> errors with our code</a:t>
            </a:r>
          </a:p>
          <a:p>
            <a:r>
              <a:rPr lang="en-US" dirty="0"/>
              <a:t>But that makes sense right?</a:t>
            </a:r>
          </a:p>
          <a:p>
            <a:pPr lvl="1"/>
            <a:r>
              <a:rPr lang="en-US" dirty="0"/>
              <a:t>It’s not in the system’s path</a:t>
            </a:r>
          </a:p>
          <a:p>
            <a:pPr lvl="1"/>
            <a:r>
              <a:rPr lang="en-US" dirty="0"/>
              <a:t>We don’t have it in the same directory</a:t>
            </a:r>
          </a:p>
          <a:p>
            <a:pPr lvl="1"/>
            <a:r>
              <a:rPr lang="en-US" dirty="0"/>
              <a:t>It’s not in the GAC</a:t>
            </a:r>
          </a:p>
          <a:p>
            <a:r>
              <a:rPr lang="en-US" dirty="0"/>
              <a:t>So what options do we have at this point?</a:t>
            </a:r>
          </a:p>
          <a:p>
            <a:r>
              <a:rPr lang="en-US" dirty="0"/>
              <a:t>Why not try what we’re currently doing and embed the </a:t>
            </a:r>
            <a:r>
              <a:rPr lang="en-US" dirty="0" err="1"/>
              <a:t>FSharp.Core.dll</a:t>
            </a:r>
            <a:r>
              <a:rPr lang="en-US" dirty="0"/>
              <a:t> within the current project?</a:t>
            </a:r>
          </a:p>
          <a:p>
            <a:r>
              <a:rPr lang="en-US" dirty="0"/>
              <a:t>This is where </a:t>
            </a:r>
            <a:r>
              <a:rPr lang="en-US" dirty="0" err="1"/>
              <a:t>AppDomain.AssemblyResolve</a:t>
            </a:r>
            <a:r>
              <a:rPr lang="en-US" dirty="0"/>
              <a:t> comes into play</a:t>
            </a:r>
          </a:p>
        </p:txBody>
      </p:sp>
      <p:sp>
        <p:nvSpPr>
          <p:cNvPr id="4" name="Date Placeholder 3">
            <a:extLst>
              <a:ext uri="{FF2B5EF4-FFF2-40B4-BE49-F238E27FC236}">
                <a16:creationId xmlns:a16="http://schemas.microsoft.com/office/drawing/2014/main" id="{DEC3B453-5298-B143-96D4-0706EA313DCE}"/>
              </a:ext>
            </a:extLst>
          </p:cNvPr>
          <p:cNvSpPr>
            <a:spLocks noGrp="1"/>
          </p:cNvSpPr>
          <p:nvPr>
            <p:ph type="dt" sz="half" idx="10"/>
          </p:nvPr>
        </p:nvSpPr>
        <p:spPr/>
        <p:txBody>
          <a:bodyPr/>
          <a:lstStyle/>
          <a:p>
            <a:fld id="{0A196699-1F8F-7946-85FD-B6B468CAB319}" type="datetime4">
              <a:rPr lang="en-US" smtClean="0"/>
              <a:t>May 10, 2021</a:t>
            </a:fld>
            <a:endParaRPr lang="en-US"/>
          </a:p>
        </p:txBody>
      </p:sp>
      <p:sp>
        <p:nvSpPr>
          <p:cNvPr id="6" name="Slide Number Placeholder 5">
            <a:extLst>
              <a:ext uri="{FF2B5EF4-FFF2-40B4-BE49-F238E27FC236}">
                <a16:creationId xmlns:a16="http://schemas.microsoft.com/office/drawing/2014/main" id="{8D9D6CFA-0FD1-A541-8001-7E10C7711216}"/>
              </a:ext>
            </a:extLst>
          </p:cNvPr>
          <p:cNvSpPr>
            <a:spLocks noGrp="1"/>
          </p:cNvSpPr>
          <p:nvPr>
            <p:ph type="sldNum" sz="quarter" idx="12"/>
          </p:nvPr>
        </p:nvSpPr>
        <p:spPr/>
        <p:txBody>
          <a:bodyPr/>
          <a:lstStyle/>
          <a:p>
            <a:fld id="{01382283-6E44-444F-8642-0798935D9F00}" type="slidenum">
              <a:rPr lang="en-US" smtClean="0"/>
              <a:pPr/>
              <a:t>46</a:t>
            </a:fld>
            <a:endParaRPr lang="en-US"/>
          </a:p>
        </p:txBody>
      </p:sp>
    </p:spTree>
    <p:extLst>
      <p:ext uri="{BB962C8B-B14F-4D97-AF65-F5344CB8AC3E}">
        <p14:creationId xmlns:p14="http://schemas.microsoft.com/office/powerpoint/2010/main" val="42824028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EF0BC-6675-E144-8931-E0E536833183}"/>
              </a:ext>
            </a:extLst>
          </p:cNvPr>
          <p:cNvSpPr>
            <a:spLocks noGrp="1"/>
          </p:cNvSpPr>
          <p:nvPr>
            <p:ph type="dt" sz="half" idx="10"/>
          </p:nvPr>
        </p:nvSpPr>
        <p:spPr/>
        <p:txBody>
          <a:bodyPr/>
          <a:lstStyle/>
          <a:p>
            <a:fld id="{3E1B88A5-AAFF-6740-8676-E6AEC934EA5F}" type="datetime4">
              <a:rPr lang="en-US" smtClean="0"/>
              <a:t>May 10, 2021</a:t>
            </a:fld>
            <a:endParaRPr lang="en-US"/>
          </a:p>
        </p:txBody>
      </p:sp>
      <p:sp>
        <p:nvSpPr>
          <p:cNvPr id="3" name="Footer Placeholder 2">
            <a:extLst>
              <a:ext uri="{FF2B5EF4-FFF2-40B4-BE49-F238E27FC236}">
                <a16:creationId xmlns:a16="http://schemas.microsoft.com/office/drawing/2014/main" id="{6098F43B-14FE-C845-B657-1BDAACDF34B4}"/>
              </a:ext>
            </a:extLst>
          </p:cNvPr>
          <p:cNvSpPr>
            <a:spLocks noGrp="1"/>
          </p:cNvSpPr>
          <p:nvPr>
            <p:ph type="ftr" sz="quarter" idx="11"/>
          </p:nvPr>
        </p:nvSpPr>
        <p:spPr>
          <a:xfrm>
            <a:off x="3375212" y="6134101"/>
            <a:ext cx="6566230" cy="381000"/>
          </a:xfrm>
        </p:spPr>
        <p:txBody>
          <a:bodyPr/>
          <a:lstStyle/>
          <a:p>
            <a:r>
              <a:rPr lang="en-US" dirty="0"/>
              <a:t>Source: https://</a:t>
            </a:r>
            <a:r>
              <a:rPr lang="en-US" dirty="0" err="1"/>
              <a:t>redteamer.tips</a:t>
            </a:r>
            <a:r>
              <a:rPr lang="en-US" dirty="0"/>
              <a:t>/a-tale-of-net-assemblies-cobalt-strike-size-constraints-and-reflection/</a:t>
            </a:r>
          </a:p>
        </p:txBody>
      </p:sp>
      <p:sp>
        <p:nvSpPr>
          <p:cNvPr id="4" name="Slide Number Placeholder 3">
            <a:extLst>
              <a:ext uri="{FF2B5EF4-FFF2-40B4-BE49-F238E27FC236}">
                <a16:creationId xmlns:a16="http://schemas.microsoft.com/office/drawing/2014/main" id="{53C712D3-96F3-3D47-8D0A-E1977E25301A}"/>
              </a:ext>
            </a:extLst>
          </p:cNvPr>
          <p:cNvSpPr>
            <a:spLocks noGrp="1"/>
          </p:cNvSpPr>
          <p:nvPr>
            <p:ph type="sldNum" sz="quarter" idx="12"/>
          </p:nvPr>
        </p:nvSpPr>
        <p:spPr/>
        <p:txBody>
          <a:bodyPr/>
          <a:lstStyle/>
          <a:p>
            <a:fld id="{01382283-6E44-444F-8642-0798935D9F00}" type="slidenum">
              <a:rPr lang="en-US" smtClean="0"/>
              <a:t>47</a:t>
            </a:fld>
            <a:endParaRPr lang="en-US"/>
          </a:p>
        </p:txBody>
      </p:sp>
      <p:pic>
        <p:nvPicPr>
          <p:cNvPr id="5" name="Picture 4">
            <a:extLst>
              <a:ext uri="{FF2B5EF4-FFF2-40B4-BE49-F238E27FC236}">
                <a16:creationId xmlns:a16="http://schemas.microsoft.com/office/drawing/2014/main" id="{B62706BB-2E8F-8745-8C5A-B5718C24BEBB}"/>
              </a:ext>
            </a:extLst>
          </p:cNvPr>
          <p:cNvPicPr>
            <a:picLocks noChangeAspect="1"/>
          </p:cNvPicPr>
          <p:nvPr/>
        </p:nvPicPr>
        <p:blipFill>
          <a:blip r:embed="rId3"/>
          <a:stretch>
            <a:fillRect/>
          </a:stretch>
        </p:blipFill>
        <p:spPr>
          <a:xfrm>
            <a:off x="1479550" y="623334"/>
            <a:ext cx="9232900" cy="5143500"/>
          </a:xfrm>
          <a:prstGeom prst="rect">
            <a:avLst/>
          </a:prstGeom>
        </p:spPr>
      </p:pic>
    </p:spTree>
    <p:extLst>
      <p:ext uri="{BB962C8B-B14F-4D97-AF65-F5344CB8AC3E}">
        <p14:creationId xmlns:p14="http://schemas.microsoft.com/office/powerpoint/2010/main" val="42565187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D86B33-1C6B-2041-BA6D-4137711BBD68}"/>
              </a:ext>
            </a:extLst>
          </p:cNvPr>
          <p:cNvSpPr>
            <a:spLocks noGrp="1"/>
          </p:cNvSpPr>
          <p:nvPr>
            <p:ph idx="1"/>
          </p:nvPr>
        </p:nvSpPr>
        <p:spPr/>
        <p:txBody>
          <a:bodyPr/>
          <a:lstStyle/>
          <a:p>
            <a:pPr lvl="1"/>
            <a:endParaRPr lang="en-US" dirty="0"/>
          </a:p>
          <a:p>
            <a:pPr lvl="1"/>
            <a:endParaRPr lang="en-US" dirty="0"/>
          </a:p>
          <a:p>
            <a:pPr marL="457200" lvl="1" indent="0">
              <a:buNone/>
            </a:pPr>
            <a:endParaRPr lang="en-US" dirty="0"/>
          </a:p>
        </p:txBody>
      </p:sp>
      <p:sp>
        <p:nvSpPr>
          <p:cNvPr id="4" name="Date Placeholder 3">
            <a:extLst>
              <a:ext uri="{FF2B5EF4-FFF2-40B4-BE49-F238E27FC236}">
                <a16:creationId xmlns:a16="http://schemas.microsoft.com/office/drawing/2014/main" id="{DEC3B453-5298-B143-96D4-0706EA313DCE}"/>
              </a:ext>
            </a:extLst>
          </p:cNvPr>
          <p:cNvSpPr>
            <a:spLocks noGrp="1"/>
          </p:cNvSpPr>
          <p:nvPr>
            <p:ph type="dt" sz="half" idx="10"/>
          </p:nvPr>
        </p:nvSpPr>
        <p:spPr/>
        <p:txBody>
          <a:bodyPr/>
          <a:lstStyle/>
          <a:p>
            <a:fld id="{0A196699-1F8F-7946-85FD-B6B468CAB319}" type="datetime4">
              <a:rPr lang="en-US" smtClean="0"/>
              <a:t>May 10, 2021</a:t>
            </a:fld>
            <a:endParaRPr lang="en-US"/>
          </a:p>
        </p:txBody>
      </p:sp>
      <p:sp>
        <p:nvSpPr>
          <p:cNvPr id="6" name="Slide Number Placeholder 5">
            <a:extLst>
              <a:ext uri="{FF2B5EF4-FFF2-40B4-BE49-F238E27FC236}">
                <a16:creationId xmlns:a16="http://schemas.microsoft.com/office/drawing/2014/main" id="{8D9D6CFA-0FD1-A541-8001-7E10C7711216}"/>
              </a:ext>
            </a:extLst>
          </p:cNvPr>
          <p:cNvSpPr>
            <a:spLocks noGrp="1"/>
          </p:cNvSpPr>
          <p:nvPr>
            <p:ph type="sldNum" sz="quarter" idx="12"/>
          </p:nvPr>
        </p:nvSpPr>
        <p:spPr/>
        <p:txBody>
          <a:bodyPr/>
          <a:lstStyle/>
          <a:p>
            <a:fld id="{01382283-6E44-444F-8642-0798935D9F00}" type="slidenum">
              <a:rPr lang="en-US" smtClean="0"/>
              <a:pPr/>
              <a:t>48</a:t>
            </a:fld>
            <a:endParaRPr lang="en-US"/>
          </a:p>
        </p:txBody>
      </p:sp>
      <p:pic>
        <p:nvPicPr>
          <p:cNvPr id="7" name="Picture 6" descr="Graphical user interface, text, application, email&#10;&#10;Description automatically generated">
            <a:extLst>
              <a:ext uri="{FF2B5EF4-FFF2-40B4-BE49-F238E27FC236}">
                <a16:creationId xmlns:a16="http://schemas.microsoft.com/office/drawing/2014/main" id="{59E73537-E359-5643-9C8E-7AA37A561020}"/>
              </a:ext>
            </a:extLst>
          </p:cNvPr>
          <p:cNvPicPr>
            <a:picLocks noChangeAspect="1"/>
          </p:cNvPicPr>
          <p:nvPr/>
        </p:nvPicPr>
        <p:blipFill>
          <a:blip r:embed="rId3"/>
          <a:stretch>
            <a:fillRect/>
          </a:stretch>
        </p:blipFill>
        <p:spPr>
          <a:xfrm>
            <a:off x="69850" y="260350"/>
            <a:ext cx="12052300" cy="6337300"/>
          </a:xfrm>
          <a:prstGeom prst="rect">
            <a:avLst/>
          </a:prstGeom>
          <a:ln>
            <a:solidFill>
              <a:schemeClr val="accent1"/>
            </a:solidFill>
          </a:ln>
        </p:spPr>
      </p:pic>
    </p:spTree>
    <p:extLst>
      <p:ext uri="{BB962C8B-B14F-4D97-AF65-F5344CB8AC3E}">
        <p14:creationId xmlns:p14="http://schemas.microsoft.com/office/powerpoint/2010/main" val="9967174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133E5-2BE2-3048-8DBE-7E3753AC107B}"/>
              </a:ext>
            </a:extLst>
          </p:cNvPr>
          <p:cNvSpPr>
            <a:spLocks noGrp="1"/>
          </p:cNvSpPr>
          <p:nvPr>
            <p:ph type="title"/>
          </p:nvPr>
        </p:nvSpPr>
        <p:spPr/>
        <p:txBody>
          <a:bodyPr/>
          <a:lstStyle/>
          <a:p>
            <a:r>
              <a:rPr lang="en-US" dirty="0"/>
              <a:t>Load it Up</a:t>
            </a:r>
          </a:p>
        </p:txBody>
      </p:sp>
      <p:sp>
        <p:nvSpPr>
          <p:cNvPr id="3" name="Content Placeholder 2">
            <a:extLst>
              <a:ext uri="{FF2B5EF4-FFF2-40B4-BE49-F238E27FC236}">
                <a16:creationId xmlns:a16="http://schemas.microsoft.com/office/drawing/2014/main" id="{ABD86B33-1C6B-2041-BA6D-4137711BBD68}"/>
              </a:ext>
            </a:extLst>
          </p:cNvPr>
          <p:cNvSpPr>
            <a:spLocks noGrp="1"/>
          </p:cNvSpPr>
          <p:nvPr>
            <p:ph idx="1"/>
          </p:nvPr>
        </p:nvSpPr>
        <p:spPr>
          <a:xfrm>
            <a:off x="266701" y="1752600"/>
            <a:ext cx="4947850" cy="4272306"/>
          </a:xfrm>
        </p:spPr>
        <p:txBody>
          <a:bodyPr>
            <a:normAutofit/>
          </a:bodyPr>
          <a:lstStyle/>
          <a:p>
            <a:r>
              <a:rPr lang="en-US" dirty="0"/>
              <a:t>Leveraging </a:t>
            </a:r>
            <a:r>
              <a:rPr lang="en-US" dirty="0" err="1"/>
              <a:t>AppDomain.AssemblyResolve</a:t>
            </a:r>
            <a:r>
              <a:rPr lang="en-US" dirty="0"/>
              <a:t> allowed us to embed a </a:t>
            </a:r>
            <a:r>
              <a:rPr lang="en-US" dirty="0" err="1"/>
              <a:t>dll</a:t>
            </a:r>
            <a:r>
              <a:rPr lang="en-US" dirty="0"/>
              <a:t> (such as </a:t>
            </a:r>
            <a:r>
              <a:rPr lang="en-US" dirty="0" err="1"/>
              <a:t>FSharp.Core.dll</a:t>
            </a:r>
            <a:r>
              <a:rPr lang="en-US" dirty="0"/>
              <a:t>)</a:t>
            </a:r>
          </a:p>
          <a:p>
            <a:r>
              <a:rPr lang="en-US" dirty="0"/>
              <a:t>Time to add the code and DLL</a:t>
            </a:r>
          </a:p>
        </p:txBody>
      </p:sp>
      <p:sp>
        <p:nvSpPr>
          <p:cNvPr id="4" name="Date Placeholder 3">
            <a:extLst>
              <a:ext uri="{FF2B5EF4-FFF2-40B4-BE49-F238E27FC236}">
                <a16:creationId xmlns:a16="http://schemas.microsoft.com/office/drawing/2014/main" id="{DEC3B453-5298-B143-96D4-0706EA313DCE}"/>
              </a:ext>
            </a:extLst>
          </p:cNvPr>
          <p:cNvSpPr>
            <a:spLocks noGrp="1"/>
          </p:cNvSpPr>
          <p:nvPr>
            <p:ph type="dt" sz="half" idx="10"/>
          </p:nvPr>
        </p:nvSpPr>
        <p:spPr/>
        <p:txBody>
          <a:bodyPr/>
          <a:lstStyle/>
          <a:p>
            <a:fld id="{0A196699-1F8F-7946-85FD-B6B468CAB319}" type="datetime4">
              <a:rPr lang="en-US" smtClean="0"/>
              <a:t>May 10, 2021</a:t>
            </a:fld>
            <a:endParaRPr lang="en-US"/>
          </a:p>
        </p:txBody>
      </p:sp>
      <p:sp>
        <p:nvSpPr>
          <p:cNvPr id="6" name="Slide Number Placeholder 5">
            <a:extLst>
              <a:ext uri="{FF2B5EF4-FFF2-40B4-BE49-F238E27FC236}">
                <a16:creationId xmlns:a16="http://schemas.microsoft.com/office/drawing/2014/main" id="{8D9D6CFA-0FD1-A541-8001-7E10C7711216}"/>
              </a:ext>
            </a:extLst>
          </p:cNvPr>
          <p:cNvSpPr>
            <a:spLocks noGrp="1"/>
          </p:cNvSpPr>
          <p:nvPr>
            <p:ph type="sldNum" sz="quarter" idx="12"/>
          </p:nvPr>
        </p:nvSpPr>
        <p:spPr/>
        <p:txBody>
          <a:bodyPr/>
          <a:lstStyle/>
          <a:p>
            <a:fld id="{01382283-6E44-444F-8642-0798935D9F00}" type="slidenum">
              <a:rPr lang="en-US" smtClean="0"/>
              <a:pPr/>
              <a:t>49</a:t>
            </a:fld>
            <a:endParaRPr lang="en-US"/>
          </a:p>
        </p:txBody>
      </p:sp>
      <p:pic>
        <p:nvPicPr>
          <p:cNvPr id="7" name="Picture 6" descr="A picture containing table&#10;&#10;Description automatically generated">
            <a:extLst>
              <a:ext uri="{FF2B5EF4-FFF2-40B4-BE49-F238E27FC236}">
                <a16:creationId xmlns:a16="http://schemas.microsoft.com/office/drawing/2014/main" id="{A9189794-782D-6942-9F76-CBD0EA52F28A}"/>
              </a:ext>
            </a:extLst>
          </p:cNvPr>
          <p:cNvPicPr>
            <a:picLocks noChangeAspect="1"/>
          </p:cNvPicPr>
          <p:nvPr/>
        </p:nvPicPr>
        <p:blipFill>
          <a:blip r:embed="rId2"/>
          <a:stretch>
            <a:fillRect/>
          </a:stretch>
        </p:blipFill>
        <p:spPr>
          <a:xfrm>
            <a:off x="5214551" y="342901"/>
            <a:ext cx="6358917" cy="5925834"/>
          </a:xfrm>
          <a:prstGeom prst="rect">
            <a:avLst/>
          </a:prstGeom>
          <a:ln>
            <a:solidFill>
              <a:schemeClr val="accent1"/>
            </a:solidFill>
          </a:ln>
        </p:spPr>
      </p:pic>
    </p:spTree>
    <p:extLst>
      <p:ext uri="{BB962C8B-B14F-4D97-AF65-F5344CB8AC3E}">
        <p14:creationId xmlns:p14="http://schemas.microsoft.com/office/powerpoint/2010/main" val="4257952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93CF0C-840A-2E4E-B5AE-CDBA25127059}"/>
              </a:ext>
            </a:extLst>
          </p:cNvPr>
          <p:cNvSpPr>
            <a:spLocks noGrp="1"/>
          </p:cNvSpPr>
          <p:nvPr>
            <p:ph type="dt" sz="half" idx="10"/>
          </p:nvPr>
        </p:nvSpPr>
        <p:spPr/>
        <p:txBody>
          <a:bodyPr/>
          <a:lstStyle/>
          <a:p>
            <a:fld id="{3E1B88A5-AAFF-6740-8676-E6AEC934EA5F}" type="datetime4">
              <a:rPr lang="en-US" smtClean="0"/>
              <a:t>May 10, 2021</a:t>
            </a:fld>
            <a:endParaRPr lang="en-US"/>
          </a:p>
        </p:txBody>
      </p:sp>
      <p:sp>
        <p:nvSpPr>
          <p:cNvPr id="4" name="Slide Number Placeholder 3">
            <a:extLst>
              <a:ext uri="{FF2B5EF4-FFF2-40B4-BE49-F238E27FC236}">
                <a16:creationId xmlns:a16="http://schemas.microsoft.com/office/drawing/2014/main" id="{58727CAA-7E51-DC4E-B6DE-B924D1EA5368}"/>
              </a:ext>
            </a:extLst>
          </p:cNvPr>
          <p:cNvSpPr>
            <a:spLocks noGrp="1"/>
          </p:cNvSpPr>
          <p:nvPr>
            <p:ph type="sldNum" sz="quarter" idx="12"/>
          </p:nvPr>
        </p:nvSpPr>
        <p:spPr/>
        <p:txBody>
          <a:bodyPr/>
          <a:lstStyle/>
          <a:p>
            <a:fld id="{01382283-6E44-444F-8642-0798935D9F00}" type="slidenum">
              <a:rPr lang="en-US" smtClean="0"/>
              <a:t>5</a:t>
            </a:fld>
            <a:endParaRPr lang="en-US"/>
          </a:p>
        </p:txBody>
      </p:sp>
      <p:pic>
        <p:nvPicPr>
          <p:cNvPr id="6" name="Picture 5" descr="Graphical user interface, text, application, Word&#10;&#10;Description automatically generated">
            <a:extLst>
              <a:ext uri="{FF2B5EF4-FFF2-40B4-BE49-F238E27FC236}">
                <a16:creationId xmlns:a16="http://schemas.microsoft.com/office/drawing/2014/main" id="{186FCA83-9249-A641-86FD-E34CF6AB9946}"/>
              </a:ext>
            </a:extLst>
          </p:cNvPr>
          <p:cNvPicPr>
            <a:picLocks noChangeAspect="1"/>
          </p:cNvPicPr>
          <p:nvPr/>
        </p:nvPicPr>
        <p:blipFill rotWithShape="1">
          <a:blip r:embed="rId3"/>
          <a:srcRect l="331" r="1"/>
          <a:stretch/>
        </p:blipFill>
        <p:spPr>
          <a:xfrm>
            <a:off x="2132437" y="155863"/>
            <a:ext cx="7623745" cy="5860473"/>
          </a:xfrm>
          <a:prstGeom prst="rect">
            <a:avLst/>
          </a:prstGeom>
          <a:ln>
            <a:solidFill>
              <a:schemeClr val="accent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083163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133E5-2BE2-3048-8DBE-7E3753AC107B}"/>
              </a:ext>
            </a:extLst>
          </p:cNvPr>
          <p:cNvSpPr>
            <a:spLocks noGrp="1"/>
          </p:cNvSpPr>
          <p:nvPr>
            <p:ph type="title"/>
          </p:nvPr>
        </p:nvSpPr>
        <p:spPr/>
        <p:txBody>
          <a:bodyPr/>
          <a:lstStyle/>
          <a:p>
            <a:r>
              <a:rPr lang="en-US" dirty="0"/>
              <a:t>Load it Up</a:t>
            </a:r>
          </a:p>
        </p:txBody>
      </p:sp>
      <p:sp>
        <p:nvSpPr>
          <p:cNvPr id="3" name="Content Placeholder 2">
            <a:extLst>
              <a:ext uri="{FF2B5EF4-FFF2-40B4-BE49-F238E27FC236}">
                <a16:creationId xmlns:a16="http://schemas.microsoft.com/office/drawing/2014/main" id="{ABD86B33-1C6B-2041-BA6D-4137711BBD68}"/>
              </a:ext>
            </a:extLst>
          </p:cNvPr>
          <p:cNvSpPr>
            <a:spLocks noGrp="1"/>
          </p:cNvSpPr>
          <p:nvPr>
            <p:ph idx="1"/>
          </p:nvPr>
        </p:nvSpPr>
        <p:spPr>
          <a:xfrm>
            <a:off x="266701" y="1752600"/>
            <a:ext cx="10972798" cy="4272306"/>
          </a:xfrm>
        </p:spPr>
        <p:txBody>
          <a:bodyPr>
            <a:normAutofit/>
          </a:bodyPr>
          <a:lstStyle/>
          <a:p>
            <a:r>
              <a:rPr lang="en-US" dirty="0"/>
              <a:t>Lo and behold, by embedding the </a:t>
            </a:r>
            <a:r>
              <a:rPr lang="en-US" dirty="0" err="1"/>
              <a:t>FSharp.Core.dll</a:t>
            </a:r>
            <a:r>
              <a:rPr lang="en-US" dirty="0"/>
              <a:t> within the application, we can execute our F# code</a:t>
            </a:r>
          </a:p>
        </p:txBody>
      </p:sp>
      <p:sp>
        <p:nvSpPr>
          <p:cNvPr id="4" name="Date Placeholder 3">
            <a:extLst>
              <a:ext uri="{FF2B5EF4-FFF2-40B4-BE49-F238E27FC236}">
                <a16:creationId xmlns:a16="http://schemas.microsoft.com/office/drawing/2014/main" id="{DEC3B453-5298-B143-96D4-0706EA313DCE}"/>
              </a:ext>
            </a:extLst>
          </p:cNvPr>
          <p:cNvSpPr>
            <a:spLocks noGrp="1"/>
          </p:cNvSpPr>
          <p:nvPr>
            <p:ph type="dt" sz="half" idx="10"/>
          </p:nvPr>
        </p:nvSpPr>
        <p:spPr/>
        <p:txBody>
          <a:bodyPr/>
          <a:lstStyle/>
          <a:p>
            <a:fld id="{0A196699-1F8F-7946-85FD-B6B468CAB319}" type="datetime4">
              <a:rPr lang="en-US" smtClean="0"/>
              <a:t>May 10, 2021</a:t>
            </a:fld>
            <a:endParaRPr lang="en-US"/>
          </a:p>
        </p:txBody>
      </p:sp>
      <p:sp>
        <p:nvSpPr>
          <p:cNvPr id="6" name="Slide Number Placeholder 5">
            <a:extLst>
              <a:ext uri="{FF2B5EF4-FFF2-40B4-BE49-F238E27FC236}">
                <a16:creationId xmlns:a16="http://schemas.microsoft.com/office/drawing/2014/main" id="{8D9D6CFA-0FD1-A541-8001-7E10C7711216}"/>
              </a:ext>
            </a:extLst>
          </p:cNvPr>
          <p:cNvSpPr>
            <a:spLocks noGrp="1"/>
          </p:cNvSpPr>
          <p:nvPr>
            <p:ph type="sldNum" sz="quarter" idx="12"/>
          </p:nvPr>
        </p:nvSpPr>
        <p:spPr/>
        <p:txBody>
          <a:bodyPr/>
          <a:lstStyle/>
          <a:p>
            <a:fld id="{01382283-6E44-444F-8642-0798935D9F00}" type="slidenum">
              <a:rPr lang="en-US" smtClean="0"/>
              <a:pPr/>
              <a:t>50</a:t>
            </a:fld>
            <a:endParaRPr lang="en-US"/>
          </a:p>
        </p:txBody>
      </p:sp>
      <p:pic>
        <p:nvPicPr>
          <p:cNvPr id="8" name="Picture 7">
            <a:extLst>
              <a:ext uri="{FF2B5EF4-FFF2-40B4-BE49-F238E27FC236}">
                <a16:creationId xmlns:a16="http://schemas.microsoft.com/office/drawing/2014/main" id="{72F2D600-DB13-C94F-9D94-EB3489F4454A}"/>
              </a:ext>
            </a:extLst>
          </p:cNvPr>
          <p:cNvPicPr>
            <a:picLocks noChangeAspect="1"/>
          </p:cNvPicPr>
          <p:nvPr/>
        </p:nvPicPr>
        <p:blipFill>
          <a:blip r:embed="rId2"/>
          <a:stretch>
            <a:fillRect/>
          </a:stretch>
        </p:blipFill>
        <p:spPr>
          <a:xfrm>
            <a:off x="-26642" y="3746243"/>
            <a:ext cx="12218642" cy="846610"/>
          </a:xfrm>
          <a:prstGeom prst="rect">
            <a:avLst/>
          </a:prstGeom>
        </p:spPr>
      </p:pic>
    </p:spTree>
    <p:extLst>
      <p:ext uri="{BB962C8B-B14F-4D97-AF65-F5344CB8AC3E}">
        <p14:creationId xmlns:p14="http://schemas.microsoft.com/office/powerpoint/2010/main" val="26698880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68073F-0C4B-7F4A-8C5B-B0B67CB111C8}"/>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333262DF-DF26-0F41-BB82-C093618091FF}"/>
              </a:ext>
            </a:extLst>
          </p:cNvPr>
          <p:cNvSpPr>
            <a:spLocks noGrp="1"/>
          </p:cNvSpPr>
          <p:nvPr>
            <p:ph type="title"/>
          </p:nvPr>
        </p:nvSpPr>
        <p:spPr/>
        <p:txBody>
          <a:bodyPr/>
          <a:lstStyle/>
          <a:p>
            <a:r>
              <a:rPr lang="en-US"/>
              <a:t>Process Injection in F#</a:t>
            </a:r>
          </a:p>
        </p:txBody>
      </p:sp>
      <p:sp>
        <p:nvSpPr>
          <p:cNvPr id="4" name="Picture Placeholder 3">
            <a:extLst>
              <a:ext uri="{FF2B5EF4-FFF2-40B4-BE49-F238E27FC236}">
                <a16:creationId xmlns:a16="http://schemas.microsoft.com/office/drawing/2014/main" id="{7EDA214A-EE71-F847-8AAA-7E19121E8189}"/>
              </a:ext>
            </a:extLst>
          </p:cNvPr>
          <p:cNvSpPr>
            <a:spLocks noGrp="1"/>
          </p:cNvSpPr>
          <p:nvPr>
            <p:ph type="pic" sz="quarter" idx="10"/>
          </p:nvPr>
        </p:nvSpPr>
        <p:spPr/>
      </p:sp>
    </p:spTree>
    <p:extLst>
      <p:ext uri="{BB962C8B-B14F-4D97-AF65-F5344CB8AC3E}">
        <p14:creationId xmlns:p14="http://schemas.microsoft.com/office/powerpoint/2010/main" val="9973992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133E5-2BE2-3048-8DBE-7E3753AC107B}"/>
              </a:ext>
            </a:extLst>
          </p:cNvPr>
          <p:cNvSpPr>
            <a:spLocks noGrp="1"/>
          </p:cNvSpPr>
          <p:nvPr>
            <p:ph type="title"/>
          </p:nvPr>
        </p:nvSpPr>
        <p:spPr/>
        <p:txBody>
          <a:bodyPr/>
          <a:lstStyle/>
          <a:p>
            <a:r>
              <a:rPr lang="en-US"/>
              <a:t>Shellcode in F#</a:t>
            </a:r>
          </a:p>
        </p:txBody>
      </p:sp>
      <p:sp>
        <p:nvSpPr>
          <p:cNvPr id="3" name="Content Placeholder 2">
            <a:extLst>
              <a:ext uri="{FF2B5EF4-FFF2-40B4-BE49-F238E27FC236}">
                <a16:creationId xmlns:a16="http://schemas.microsoft.com/office/drawing/2014/main" id="{ABD86B33-1C6B-2041-BA6D-4137711BBD68}"/>
              </a:ext>
            </a:extLst>
          </p:cNvPr>
          <p:cNvSpPr>
            <a:spLocks noGrp="1"/>
          </p:cNvSpPr>
          <p:nvPr>
            <p:ph idx="1"/>
          </p:nvPr>
        </p:nvSpPr>
        <p:spPr/>
        <p:txBody>
          <a:bodyPr/>
          <a:lstStyle/>
          <a:p>
            <a:r>
              <a:rPr lang="en-US"/>
              <a:t>F# requires a unique format for its byte arrays. </a:t>
            </a:r>
          </a:p>
          <a:p>
            <a:r>
              <a:rPr lang="en-US"/>
              <a:t>It’s not like 0xff or \</a:t>
            </a:r>
            <a:r>
              <a:rPr lang="en-US" err="1"/>
              <a:t>xff</a:t>
            </a:r>
            <a:r>
              <a:rPr lang="en-US"/>
              <a:t>.</a:t>
            </a:r>
          </a:p>
          <a:p>
            <a:r>
              <a:rPr lang="en-US"/>
              <a:t>Byte format:</a:t>
            </a:r>
          </a:p>
          <a:p>
            <a:pPr lvl="1"/>
            <a:r>
              <a:rPr lang="en-US"/>
              <a:t>0x  &lt;your byte in hex&gt;  </a:t>
            </a:r>
            <a:r>
              <a:rPr lang="en-US" err="1"/>
              <a:t>uy</a:t>
            </a:r>
            <a:r>
              <a:rPr lang="en-US"/>
              <a:t>;</a:t>
            </a:r>
          </a:p>
          <a:p>
            <a:pPr lvl="1"/>
            <a:r>
              <a:rPr lang="en-US"/>
              <a:t>0xffuy; or 0x3euy;</a:t>
            </a:r>
          </a:p>
          <a:p>
            <a:r>
              <a:rPr lang="en-US"/>
              <a:t>Byte array format:</a:t>
            </a:r>
          </a:p>
          <a:p>
            <a:pPr lvl="1"/>
            <a:r>
              <a:rPr lang="en-US"/>
              <a:t>byte[] = [|0xffuy;0x9duy;0xa3uy;|]</a:t>
            </a:r>
          </a:p>
        </p:txBody>
      </p:sp>
      <p:sp>
        <p:nvSpPr>
          <p:cNvPr id="4" name="Date Placeholder 3">
            <a:extLst>
              <a:ext uri="{FF2B5EF4-FFF2-40B4-BE49-F238E27FC236}">
                <a16:creationId xmlns:a16="http://schemas.microsoft.com/office/drawing/2014/main" id="{DEC3B453-5298-B143-96D4-0706EA313DCE}"/>
              </a:ext>
            </a:extLst>
          </p:cNvPr>
          <p:cNvSpPr>
            <a:spLocks noGrp="1"/>
          </p:cNvSpPr>
          <p:nvPr>
            <p:ph type="dt" sz="half" idx="10"/>
          </p:nvPr>
        </p:nvSpPr>
        <p:spPr/>
        <p:txBody>
          <a:bodyPr/>
          <a:lstStyle/>
          <a:p>
            <a:fld id="{0A196699-1F8F-7946-85FD-B6B468CAB319}" type="datetime4">
              <a:rPr lang="en-US" smtClean="0"/>
              <a:t>May 10, 2021</a:t>
            </a:fld>
            <a:endParaRPr lang="en-US"/>
          </a:p>
        </p:txBody>
      </p:sp>
      <p:sp>
        <p:nvSpPr>
          <p:cNvPr id="5" name="Footer Placeholder 4">
            <a:extLst>
              <a:ext uri="{FF2B5EF4-FFF2-40B4-BE49-F238E27FC236}">
                <a16:creationId xmlns:a16="http://schemas.microsoft.com/office/drawing/2014/main" id="{C3C0F985-74BD-AC47-AA7E-C3BCF7535B34}"/>
              </a:ext>
            </a:extLst>
          </p:cNvPr>
          <p:cNvSpPr>
            <a:spLocks noGrp="1"/>
          </p:cNvSpPr>
          <p:nvPr>
            <p:ph type="ftr" sz="quarter" idx="11"/>
          </p:nvPr>
        </p:nvSpPr>
        <p:spPr/>
        <p:txBody>
          <a:bodyPr/>
          <a:lstStyle/>
          <a:p>
            <a:r>
              <a:rPr lang="en-US"/>
              <a:t>This is the footer</a:t>
            </a:r>
          </a:p>
        </p:txBody>
      </p:sp>
      <p:sp>
        <p:nvSpPr>
          <p:cNvPr id="6" name="Slide Number Placeholder 5">
            <a:extLst>
              <a:ext uri="{FF2B5EF4-FFF2-40B4-BE49-F238E27FC236}">
                <a16:creationId xmlns:a16="http://schemas.microsoft.com/office/drawing/2014/main" id="{8D9D6CFA-0FD1-A541-8001-7E10C7711216}"/>
              </a:ext>
            </a:extLst>
          </p:cNvPr>
          <p:cNvSpPr>
            <a:spLocks noGrp="1"/>
          </p:cNvSpPr>
          <p:nvPr>
            <p:ph type="sldNum" sz="quarter" idx="12"/>
          </p:nvPr>
        </p:nvSpPr>
        <p:spPr/>
        <p:txBody>
          <a:bodyPr/>
          <a:lstStyle/>
          <a:p>
            <a:fld id="{01382283-6E44-444F-8642-0798935D9F00}" type="slidenum">
              <a:rPr lang="en-US" smtClean="0"/>
              <a:pPr/>
              <a:t>52</a:t>
            </a:fld>
            <a:endParaRPr lang="en-US"/>
          </a:p>
        </p:txBody>
      </p:sp>
    </p:spTree>
    <p:extLst>
      <p:ext uri="{BB962C8B-B14F-4D97-AF65-F5344CB8AC3E}">
        <p14:creationId xmlns:p14="http://schemas.microsoft.com/office/powerpoint/2010/main" val="27895235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51C38-BF73-4F40-9A4F-78A48605BB74}"/>
              </a:ext>
            </a:extLst>
          </p:cNvPr>
          <p:cNvSpPr>
            <a:spLocks noGrp="1"/>
          </p:cNvSpPr>
          <p:nvPr>
            <p:ph type="title"/>
          </p:nvPr>
        </p:nvSpPr>
        <p:spPr/>
        <p:txBody>
          <a:bodyPr/>
          <a:lstStyle/>
          <a:p>
            <a:r>
              <a:rPr lang="en-US"/>
              <a:t>P/Invoke</a:t>
            </a:r>
          </a:p>
        </p:txBody>
      </p:sp>
      <p:sp>
        <p:nvSpPr>
          <p:cNvPr id="3" name="Content Placeholder 2">
            <a:extLst>
              <a:ext uri="{FF2B5EF4-FFF2-40B4-BE49-F238E27FC236}">
                <a16:creationId xmlns:a16="http://schemas.microsoft.com/office/drawing/2014/main" id="{1C38E809-D8B2-2F42-A753-8B1267FB1CCD}"/>
              </a:ext>
            </a:extLst>
          </p:cNvPr>
          <p:cNvSpPr>
            <a:spLocks noGrp="1"/>
          </p:cNvSpPr>
          <p:nvPr>
            <p:ph idx="1"/>
          </p:nvPr>
        </p:nvSpPr>
        <p:spPr/>
        <p:txBody>
          <a:bodyPr/>
          <a:lstStyle/>
          <a:p>
            <a:r>
              <a:rPr lang="en-US" dirty="0"/>
              <a:t>In C#, it looks like this:</a:t>
            </a:r>
            <a:endParaRPr lang="en-US"/>
          </a:p>
        </p:txBody>
      </p:sp>
      <p:sp>
        <p:nvSpPr>
          <p:cNvPr id="4" name="Date Placeholder 3">
            <a:extLst>
              <a:ext uri="{FF2B5EF4-FFF2-40B4-BE49-F238E27FC236}">
                <a16:creationId xmlns:a16="http://schemas.microsoft.com/office/drawing/2014/main" id="{BD6BB19C-BB02-8241-AF24-078EE4022CC2}"/>
              </a:ext>
            </a:extLst>
          </p:cNvPr>
          <p:cNvSpPr>
            <a:spLocks noGrp="1"/>
          </p:cNvSpPr>
          <p:nvPr>
            <p:ph type="dt" sz="half" idx="10"/>
          </p:nvPr>
        </p:nvSpPr>
        <p:spPr/>
        <p:txBody>
          <a:bodyPr/>
          <a:lstStyle/>
          <a:p>
            <a:fld id="{0A196699-1F8F-7946-85FD-B6B468CAB319}" type="datetime4">
              <a:rPr lang="en-US" smtClean="0"/>
              <a:t>May 10, 2021</a:t>
            </a:fld>
            <a:endParaRPr lang="en-US"/>
          </a:p>
        </p:txBody>
      </p:sp>
      <p:sp>
        <p:nvSpPr>
          <p:cNvPr id="6" name="Slide Number Placeholder 5">
            <a:extLst>
              <a:ext uri="{FF2B5EF4-FFF2-40B4-BE49-F238E27FC236}">
                <a16:creationId xmlns:a16="http://schemas.microsoft.com/office/drawing/2014/main" id="{9CB33B20-EB8A-6A41-9DC3-FA779F6005EA}"/>
              </a:ext>
            </a:extLst>
          </p:cNvPr>
          <p:cNvSpPr>
            <a:spLocks noGrp="1"/>
          </p:cNvSpPr>
          <p:nvPr>
            <p:ph type="sldNum" sz="quarter" idx="12"/>
          </p:nvPr>
        </p:nvSpPr>
        <p:spPr/>
        <p:txBody>
          <a:bodyPr/>
          <a:lstStyle/>
          <a:p>
            <a:fld id="{01382283-6E44-444F-8642-0798935D9F00}" type="slidenum">
              <a:rPr lang="en-US" smtClean="0"/>
              <a:pPr/>
              <a:t>53</a:t>
            </a:fld>
            <a:endParaRPr lang="en-US"/>
          </a:p>
        </p:txBody>
      </p:sp>
      <p:pic>
        <p:nvPicPr>
          <p:cNvPr id="8" name="Picture 7">
            <a:extLst>
              <a:ext uri="{FF2B5EF4-FFF2-40B4-BE49-F238E27FC236}">
                <a16:creationId xmlns:a16="http://schemas.microsoft.com/office/drawing/2014/main" id="{A0180A50-6D36-5248-AA39-55FEA7F0DD0D}"/>
              </a:ext>
            </a:extLst>
          </p:cNvPr>
          <p:cNvPicPr>
            <a:picLocks noChangeAspect="1"/>
          </p:cNvPicPr>
          <p:nvPr/>
        </p:nvPicPr>
        <p:blipFill rotWithShape="1">
          <a:blip r:embed="rId2"/>
          <a:srcRect l="5582" t="12566" r="12703" b="12183"/>
          <a:stretch/>
        </p:blipFill>
        <p:spPr>
          <a:xfrm>
            <a:off x="952501" y="2365077"/>
            <a:ext cx="9962707" cy="4178595"/>
          </a:xfrm>
          <a:prstGeom prst="rect">
            <a:avLst/>
          </a:prstGeom>
        </p:spPr>
      </p:pic>
    </p:spTree>
    <p:extLst>
      <p:ext uri="{BB962C8B-B14F-4D97-AF65-F5344CB8AC3E}">
        <p14:creationId xmlns:p14="http://schemas.microsoft.com/office/powerpoint/2010/main" val="2175983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51C38-BF73-4F40-9A4F-78A48605BB74}"/>
              </a:ext>
            </a:extLst>
          </p:cNvPr>
          <p:cNvSpPr>
            <a:spLocks noGrp="1"/>
          </p:cNvSpPr>
          <p:nvPr>
            <p:ph type="title"/>
          </p:nvPr>
        </p:nvSpPr>
        <p:spPr/>
        <p:txBody>
          <a:bodyPr/>
          <a:lstStyle/>
          <a:p>
            <a:r>
              <a:rPr lang="en-US" dirty="0"/>
              <a:t>P/Invoke</a:t>
            </a:r>
          </a:p>
        </p:txBody>
      </p:sp>
      <p:sp>
        <p:nvSpPr>
          <p:cNvPr id="3" name="Content Placeholder 2">
            <a:extLst>
              <a:ext uri="{FF2B5EF4-FFF2-40B4-BE49-F238E27FC236}">
                <a16:creationId xmlns:a16="http://schemas.microsoft.com/office/drawing/2014/main" id="{1C38E809-D8B2-2F42-A753-8B1267FB1CCD}"/>
              </a:ext>
            </a:extLst>
          </p:cNvPr>
          <p:cNvSpPr>
            <a:spLocks noGrp="1"/>
          </p:cNvSpPr>
          <p:nvPr>
            <p:ph idx="1"/>
          </p:nvPr>
        </p:nvSpPr>
        <p:spPr/>
        <p:txBody>
          <a:bodyPr/>
          <a:lstStyle/>
          <a:p>
            <a:r>
              <a:rPr lang="en-US" dirty="0"/>
              <a:t>In F#, it looks like this:</a:t>
            </a:r>
          </a:p>
        </p:txBody>
      </p:sp>
      <p:sp>
        <p:nvSpPr>
          <p:cNvPr id="4" name="Date Placeholder 3">
            <a:extLst>
              <a:ext uri="{FF2B5EF4-FFF2-40B4-BE49-F238E27FC236}">
                <a16:creationId xmlns:a16="http://schemas.microsoft.com/office/drawing/2014/main" id="{BD6BB19C-BB02-8241-AF24-078EE4022CC2}"/>
              </a:ext>
            </a:extLst>
          </p:cNvPr>
          <p:cNvSpPr>
            <a:spLocks noGrp="1"/>
          </p:cNvSpPr>
          <p:nvPr>
            <p:ph type="dt" sz="half" idx="10"/>
          </p:nvPr>
        </p:nvSpPr>
        <p:spPr/>
        <p:txBody>
          <a:bodyPr/>
          <a:lstStyle/>
          <a:p>
            <a:fld id="{0A196699-1F8F-7946-85FD-B6B468CAB319}" type="datetime4">
              <a:rPr lang="en-US" smtClean="0"/>
              <a:t>May 10, 2021</a:t>
            </a:fld>
            <a:endParaRPr lang="en-US"/>
          </a:p>
        </p:txBody>
      </p:sp>
      <p:sp>
        <p:nvSpPr>
          <p:cNvPr id="6" name="Slide Number Placeholder 5">
            <a:extLst>
              <a:ext uri="{FF2B5EF4-FFF2-40B4-BE49-F238E27FC236}">
                <a16:creationId xmlns:a16="http://schemas.microsoft.com/office/drawing/2014/main" id="{9CB33B20-EB8A-6A41-9DC3-FA779F6005EA}"/>
              </a:ext>
            </a:extLst>
          </p:cNvPr>
          <p:cNvSpPr>
            <a:spLocks noGrp="1"/>
          </p:cNvSpPr>
          <p:nvPr>
            <p:ph type="sldNum" sz="quarter" idx="12"/>
          </p:nvPr>
        </p:nvSpPr>
        <p:spPr/>
        <p:txBody>
          <a:bodyPr/>
          <a:lstStyle/>
          <a:p>
            <a:fld id="{01382283-6E44-444F-8642-0798935D9F00}" type="slidenum">
              <a:rPr lang="en-US" smtClean="0"/>
              <a:pPr/>
              <a:t>54</a:t>
            </a:fld>
            <a:endParaRPr lang="en-US"/>
          </a:p>
        </p:txBody>
      </p:sp>
      <p:pic>
        <p:nvPicPr>
          <p:cNvPr id="5" name="Picture 4">
            <a:extLst>
              <a:ext uri="{FF2B5EF4-FFF2-40B4-BE49-F238E27FC236}">
                <a16:creationId xmlns:a16="http://schemas.microsoft.com/office/drawing/2014/main" id="{7D46ABF1-DFCA-694A-AA71-50BDE3EFC7B9}"/>
              </a:ext>
            </a:extLst>
          </p:cNvPr>
          <p:cNvPicPr>
            <a:picLocks noChangeAspect="1"/>
          </p:cNvPicPr>
          <p:nvPr/>
        </p:nvPicPr>
        <p:blipFill>
          <a:blip r:embed="rId2"/>
          <a:stretch>
            <a:fillRect/>
          </a:stretch>
        </p:blipFill>
        <p:spPr>
          <a:xfrm>
            <a:off x="1092200" y="2274186"/>
            <a:ext cx="10007600" cy="3606800"/>
          </a:xfrm>
          <a:prstGeom prst="rect">
            <a:avLst/>
          </a:prstGeom>
        </p:spPr>
      </p:pic>
    </p:spTree>
    <p:extLst>
      <p:ext uri="{BB962C8B-B14F-4D97-AF65-F5344CB8AC3E}">
        <p14:creationId xmlns:p14="http://schemas.microsoft.com/office/powerpoint/2010/main" val="27958253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77914-1816-0149-8AE9-C3757CCA2A2A}"/>
              </a:ext>
            </a:extLst>
          </p:cNvPr>
          <p:cNvSpPr>
            <a:spLocks noGrp="1"/>
          </p:cNvSpPr>
          <p:nvPr>
            <p:ph type="title"/>
          </p:nvPr>
        </p:nvSpPr>
        <p:spPr/>
        <p:txBody>
          <a:bodyPr/>
          <a:lstStyle/>
          <a:p>
            <a:r>
              <a:rPr lang="en-US" dirty="0"/>
              <a:t>@</a:t>
            </a:r>
            <a:r>
              <a:rPr lang="en-US" dirty="0" err="1"/>
              <a:t>vysecurity’s</a:t>
            </a:r>
            <a:r>
              <a:rPr lang="en-US" dirty="0"/>
              <a:t> Shellcode Injection </a:t>
            </a:r>
            <a:r>
              <a:rPr lang="en-US" dirty="0" err="1"/>
              <a:t>PoC</a:t>
            </a:r>
            <a:endParaRPr lang="en-US" dirty="0"/>
          </a:p>
        </p:txBody>
      </p:sp>
      <p:sp>
        <p:nvSpPr>
          <p:cNvPr id="4" name="Date Placeholder 3">
            <a:extLst>
              <a:ext uri="{FF2B5EF4-FFF2-40B4-BE49-F238E27FC236}">
                <a16:creationId xmlns:a16="http://schemas.microsoft.com/office/drawing/2014/main" id="{259E08FF-0AC0-CA44-9D60-2E31CE36B6EE}"/>
              </a:ext>
            </a:extLst>
          </p:cNvPr>
          <p:cNvSpPr>
            <a:spLocks noGrp="1"/>
          </p:cNvSpPr>
          <p:nvPr>
            <p:ph type="dt" sz="half" idx="10"/>
          </p:nvPr>
        </p:nvSpPr>
        <p:spPr/>
        <p:txBody>
          <a:bodyPr/>
          <a:lstStyle/>
          <a:p>
            <a:fld id="{0A196699-1F8F-7946-85FD-B6B468CAB319}" type="datetime4">
              <a:rPr lang="en-US" smtClean="0"/>
              <a:t>May 10, 2021</a:t>
            </a:fld>
            <a:endParaRPr lang="en-US"/>
          </a:p>
        </p:txBody>
      </p:sp>
      <p:sp>
        <p:nvSpPr>
          <p:cNvPr id="6" name="Slide Number Placeholder 5">
            <a:extLst>
              <a:ext uri="{FF2B5EF4-FFF2-40B4-BE49-F238E27FC236}">
                <a16:creationId xmlns:a16="http://schemas.microsoft.com/office/drawing/2014/main" id="{2C59775F-CC42-7548-BD38-3A5D306E96D6}"/>
              </a:ext>
            </a:extLst>
          </p:cNvPr>
          <p:cNvSpPr>
            <a:spLocks noGrp="1"/>
          </p:cNvSpPr>
          <p:nvPr>
            <p:ph type="sldNum" sz="quarter" idx="12"/>
          </p:nvPr>
        </p:nvSpPr>
        <p:spPr/>
        <p:txBody>
          <a:bodyPr/>
          <a:lstStyle/>
          <a:p>
            <a:fld id="{01382283-6E44-444F-8642-0798935D9F00}" type="slidenum">
              <a:rPr lang="en-US" smtClean="0"/>
              <a:pPr/>
              <a:t>55</a:t>
            </a:fld>
            <a:endParaRPr lang="en-US"/>
          </a:p>
        </p:txBody>
      </p:sp>
      <p:pic>
        <p:nvPicPr>
          <p:cNvPr id="7" name="Picture 6">
            <a:extLst>
              <a:ext uri="{FF2B5EF4-FFF2-40B4-BE49-F238E27FC236}">
                <a16:creationId xmlns:a16="http://schemas.microsoft.com/office/drawing/2014/main" id="{519937AA-C243-2E4C-8705-BB022A5E91BD}"/>
              </a:ext>
            </a:extLst>
          </p:cNvPr>
          <p:cNvPicPr>
            <a:picLocks noChangeAspect="1"/>
          </p:cNvPicPr>
          <p:nvPr/>
        </p:nvPicPr>
        <p:blipFill rotWithShape="1">
          <a:blip r:embed="rId2"/>
          <a:srcRect l="5720" t="8373" r="9883" b="8837"/>
          <a:stretch/>
        </p:blipFill>
        <p:spPr>
          <a:xfrm>
            <a:off x="3742937" y="1751924"/>
            <a:ext cx="7496562" cy="5106076"/>
          </a:xfrm>
          <a:prstGeom prst="rect">
            <a:avLst/>
          </a:prstGeom>
        </p:spPr>
      </p:pic>
    </p:spTree>
    <p:extLst>
      <p:ext uri="{BB962C8B-B14F-4D97-AF65-F5344CB8AC3E}">
        <p14:creationId xmlns:p14="http://schemas.microsoft.com/office/powerpoint/2010/main" val="13813611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766C2-B272-1A41-8E1A-007CB90B0D4A}"/>
              </a:ext>
            </a:extLst>
          </p:cNvPr>
          <p:cNvSpPr>
            <a:spLocks noGrp="1"/>
          </p:cNvSpPr>
          <p:nvPr>
            <p:ph type="title"/>
          </p:nvPr>
        </p:nvSpPr>
        <p:spPr/>
        <p:txBody>
          <a:bodyPr/>
          <a:lstStyle/>
          <a:p>
            <a:r>
              <a:rPr lang="en-US" dirty="0" err="1"/>
              <a:t>CreateRemoteThread</a:t>
            </a:r>
            <a:r>
              <a:rPr lang="en-US" dirty="0"/>
              <a:t> Shellcode Injection</a:t>
            </a:r>
          </a:p>
        </p:txBody>
      </p:sp>
      <p:sp>
        <p:nvSpPr>
          <p:cNvPr id="4" name="Date Placeholder 3">
            <a:extLst>
              <a:ext uri="{FF2B5EF4-FFF2-40B4-BE49-F238E27FC236}">
                <a16:creationId xmlns:a16="http://schemas.microsoft.com/office/drawing/2014/main" id="{74E8C60D-4F83-6E4F-A1F2-FBACEE4A5EB5}"/>
              </a:ext>
            </a:extLst>
          </p:cNvPr>
          <p:cNvSpPr>
            <a:spLocks noGrp="1"/>
          </p:cNvSpPr>
          <p:nvPr>
            <p:ph type="dt" sz="half" idx="10"/>
          </p:nvPr>
        </p:nvSpPr>
        <p:spPr/>
        <p:txBody>
          <a:bodyPr/>
          <a:lstStyle/>
          <a:p>
            <a:fld id="{0A196699-1F8F-7946-85FD-B6B468CAB319}" type="datetime4">
              <a:rPr lang="en-US" smtClean="0"/>
              <a:t>May 10, 2021</a:t>
            </a:fld>
            <a:endParaRPr lang="en-US"/>
          </a:p>
        </p:txBody>
      </p:sp>
      <p:sp>
        <p:nvSpPr>
          <p:cNvPr id="6" name="Slide Number Placeholder 5">
            <a:extLst>
              <a:ext uri="{FF2B5EF4-FFF2-40B4-BE49-F238E27FC236}">
                <a16:creationId xmlns:a16="http://schemas.microsoft.com/office/drawing/2014/main" id="{7E10E648-CBA8-E842-9C9E-77D0A10D54FE}"/>
              </a:ext>
            </a:extLst>
          </p:cNvPr>
          <p:cNvSpPr>
            <a:spLocks noGrp="1"/>
          </p:cNvSpPr>
          <p:nvPr>
            <p:ph type="sldNum" sz="quarter" idx="12"/>
          </p:nvPr>
        </p:nvSpPr>
        <p:spPr/>
        <p:txBody>
          <a:bodyPr/>
          <a:lstStyle/>
          <a:p>
            <a:fld id="{01382283-6E44-444F-8642-0798935D9F00}" type="slidenum">
              <a:rPr lang="en-US" smtClean="0"/>
              <a:pPr/>
              <a:t>56</a:t>
            </a:fld>
            <a:endParaRPr lang="en-US"/>
          </a:p>
        </p:txBody>
      </p:sp>
      <p:pic>
        <p:nvPicPr>
          <p:cNvPr id="7" name="Picture 6">
            <a:extLst>
              <a:ext uri="{FF2B5EF4-FFF2-40B4-BE49-F238E27FC236}">
                <a16:creationId xmlns:a16="http://schemas.microsoft.com/office/drawing/2014/main" id="{51877F49-7529-0C46-8E59-04441D136CF1}"/>
              </a:ext>
            </a:extLst>
          </p:cNvPr>
          <p:cNvPicPr>
            <a:picLocks noChangeAspect="1"/>
          </p:cNvPicPr>
          <p:nvPr/>
        </p:nvPicPr>
        <p:blipFill rotWithShape="1">
          <a:blip r:embed="rId2"/>
          <a:srcRect l="5935" t="8992" r="7407" b="8992"/>
          <a:stretch/>
        </p:blipFill>
        <p:spPr>
          <a:xfrm>
            <a:off x="3798887" y="1704087"/>
            <a:ext cx="7703018" cy="5061984"/>
          </a:xfrm>
          <a:prstGeom prst="rect">
            <a:avLst/>
          </a:prstGeom>
        </p:spPr>
      </p:pic>
    </p:spTree>
    <p:extLst>
      <p:ext uri="{BB962C8B-B14F-4D97-AF65-F5344CB8AC3E}">
        <p14:creationId xmlns:p14="http://schemas.microsoft.com/office/powerpoint/2010/main" val="11835483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766C2-B272-1A41-8E1A-007CB90B0D4A}"/>
              </a:ext>
            </a:extLst>
          </p:cNvPr>
          <p:cNvSpPr>
            <a:spLocks noGrp="1"/>
          </p:cNvSpPr>
          <p:nvPr>
            <p:ph type="title"/>
          </p:nvPr>
        </p:nvSpPr>
        <p:spPr/>
        <p:txBody>
          <a:bodyPr/>
          <a:lstStyle/>
          <a:p>
            <a:r>
              <a:rPr lang="en-US" dirty="0" err="1"/>
              <a:t>CreateRemoteThread</a:t>
            </a:r>
            <a:r>
              <a:rPr lang="en-US" dirty="0"/>
              <a:t> Shellcode Injection</a:t>
            </a:r>
          </a:p>
        </p:txBody>
      </p:sp>
      <p:sp>
        <p:nvSpPr>
          <p:cNvPr id="4" name="Date Placeholder 3">
            <a:extLst>
              <a:ext uri="{FF2B5EF4-FFF2-40B4-BE49-F238E27FC236}">
                <a16:creationId xmlns:a16="http://schemas.microsoft.com/office/drawing/2014/main" id="{74E8C60D-4F83-6E4F-A1F2-FBACEE4A5EB5}"/>
              </a:ext>
            </a:extLst>
          </p:cNvPr>
          <p:cNvSpPr>
            <a:spLocks noGrp="1"/>
          </p:cNvSpPr>
          <p:nvPr>
            <p:ph type="dt" sz="half" idx="10"/>
          </p:nvPr>
        </p:nvSpPr>
        <p:spPr/>
        <p:txBody>
          <a:bodyPr/>
          <a:lstStyle/>
          <a:p>
            <a:fld id="{0A196699-1F8F-7946-85FD-B6B468CAB319}" type="datetime4">
              <a:rPr lang="en-US" smtClean="0"/>
              <a:t>May 10, 2021</a:t>
            </a:fld>
            <a:endParaRPr lang="en-US"/>
          </a:p>
        </p:txBody>
      </p:sp>
      <p:sp>
        <p:nvSpPr>
          <p:cNvPr id="6" name="Slide Number Placeholder 5">
            <a:extLst>
              <a:ext uri="{FF2B5EF4-FFF2-40B4-BE49-F238E27FC236}">
                <a16:creationId xmlns:a16="http://schemas.microsoft.com/office/drawing/2014/main" id="{7E10E648-CBA8-E842-9C9E-77D0A10D54FE}"/>
              </a:ext>
            </a:extLst>
          </p:cNvPr>
          <p:cNvSpPr>
            <a:spLocks noGrp="1"/>
          </p:cNvSpPr>
          <p:nvPr>
            <p:ph type="sldNum" sz="quarter" idx="12"/>
          </p:nvPr>
        </p:nvSpPr>
        <p:spPr/>
        <p:txBody>
          <a:bodyPr/>
          <a:lstStyle/>
          <a:p>
            <a:fld id="{01382283-6E44-444F-8642-0798935D9F00}" type="slidenum">
              <a:rPr lang="en-US" smtClean="0"/>
              <a:pPr/>
              <a:t>57</a:t>
            </a:fld>
            <a:endParaRPr lang="en-US"/>
          </a:p>
        </p:txBody>
      </p:sp>
      <p:pic>
        <p:nvPicPr>
          <p:cNvPr id="3" name="Picture 2">
            <a:extLst>
              <a:ext uri="{FF2B5EF4-FFF2-40B4-BE49-F238E27FC236}">
                <a16:creationId xmlns:a16="http://schemas.microsoft.com/office/drawing/2014/main" id="{0D8A8F2A-C2C7-334D-91AD-45733E6647D2}"/>
              </a:ext>
            </a:extLst>
          </p:cNvPr>
          <p:cNvPicPr>
            <a:picLocks noChangeAspect="1"/>
          </p:cNvPicPr>
          <p:nvPr/>
        </p:nvPicPr>
        <p:blipFill rotWithShape="1">
          <a:blip r:embed="rId2"/>
          <a:srcRect l="10989" t="4651" r="11596" b="47287"/>
          <a:stretch/>
        </p:blipFill>
        <p:spPr>
          <a:xfrm>
            <a:off x="3894462" y="1875142"/>
            <a:ext cx="3338624" cy="4859030"/>
          </a:xfrm>
          <a:prstGeom prst="rect">
            <a:avLst/>
          </a:prstGeom>
        </p:spPr>
      </p:pic>
      <p:pic>
        <p:nvPicPr>
          <p:cNvPr id="8" name="Picture 7">
            <a:extLst>
              <a:ext uri="{FF2B5EF4-FFF2-40B4-BE49-F238E27FC236}">
                <a16:creationId xmlns:a16="http://schemas.microsoft.com/office/drawing/2014/main" id="{8156A08D-B3A7-A649-A163-F98A20ED4017}"/>
              </a:ext>
            </a:extLst>
          </p:cNvPr>
          <p:cNvPicPr>
            <a:picLocks noChangeAspect="1"/>
          </p:cNvPicPr>
          <p:nvPr/>
        </p:nvPicPr>
        <p:blipFill rotWithShape="1">
          <a:blip r:embed="rId2"/>
          <a:srcRect l="10989" t="53779" r="11596" b="5000"/>
          <a:stretch/>
        </p:blipFill>
        <p:spPr>
          <a:xfrm>
            <a:off x="7707181" y="1864728"/>
            <a:ext cx="3901050" cy="4869444"/>
          </a:xfrm>
          <a:prstGeom prst="rect">
            <a:avLst/>
          </a:prstGeom>
        </p:spPr>
      </p:pic>
    </p:spTree>
    <p:extLst>
      <p:ext uri="{BB962C8B-B14F-4D97-AF65-F5344CB8AC3E}">
        <p14:creationId xmlns:p14="http://schemas.microsoft.com/office/powerpoint/2010/main" val="24944791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766C2-B272-1A41-8E1A-007CB90B0D4A}"/>
              </a:ext>
            </a:extLst>
          </p:cNvPr>
          <p:cNvSpPr>
            <a:spLocks noGrp="1"/>
          </p:cNvSpPr>
          <p:nvPr>
            <p:ph type="title"/>
          </p:nvPr>
        </p:nvSpPr>
        <p:spPr/>
        <p:txBody>
          <a:bodyPr/>
          <a:lstStyle/>
          <a:p>
            <a:r>
              <a:rPr lang="en-US" dirty="0" err="1"/>
              <a:t>CreateRemoteThread</a:t>
            </a:r>
            <a:r>
              <a:rPr lang="en-US" dirty="0"/>
              <a:t> Shellcode Injection</a:t>
            </a:r>
          </a:p>
        </p:txBody>
      </p:sp>
      <p:sp>
        <p:nvSpPr>
          <p:cNvPr id="4" name="Date Placeholder 3">
            <a:extLst>
              <a:ext uri="{FF2B5EF4-FFF2-40B4-BE49-F238E27FC236}">
                <a16:creationId xmlns:a16="http://schemas.microsoft.com/office/drawing/2014/main" id="{74E8C60D-4F83-6E4F-A1F2-FBACEE4A5EB5}"/>
              </a:ext>
            </a:extLst>
          </p:cNvPr>
          <p:cNvSpPr>
            <a:spLocks noGrp="1"/>
          </p:cNvSpPr>
          <p:nvPr>
            <p:ph type="dt" sz="half" idx="10"/>
          </p:nvPr>
        </p:nvSpPr>
        <p:spPr/>
        <p:txBody>
          <a:bodyPr/>
          <a:lstStyle/>
          <a:p>
            <a:fld id="{0A196699-1F8F-7946-85FD-B6B468CAB319}" type="datetime4">
              <a:rPr lang="en-US" smtClean="0"/>
              <a:t>May 10, 2021</a:t>
            </a:fld>
            <a:endParaRPr lang="en-US"/>
          </a:p>
        </p:txBody>
      </p:sp>
      <p:sp>
        <p:nvSpPr>
          <p:cNvPr id="6" name="Slide Number Placeholder 5">
            <a:extLst>
              <a:ext uri="{FF2B5EF4-FFF2-40B4-BE49-F238E27FC236}">
                <a16:creationId xmlns:a16="http://schemas.microsoft.com/office/drawing/2014/main" id="{7E10E648-CBA8-E842-9C9E-77D0A10D54FE}"/>
              </a:ext>
            </a:extLst>
          </p:cNvPr>
          <p:cNvSpPr>
            <a:spLocks noGrp="1"/>
          </p:cNvSpPr>
          <p:nvPr>
            <p:ph type="sldNum" sz="quarter" idx="12"/>
          </p:nvPr>
        </p:nvSpPr>
        <p:spPr/>
        <p:txBody>
          <a:bodyPr/>
          <a:lstStyle/>
          <a:p>
            <a:fld id="{01382283-6E44-444F-8642-0798935D9F00}" type="slidenum">
              <a:rPr lang="en-US" smtClean="0"/>
              <a:pPr/>
              <a:t>58</a:t>
            </a:fld>
            <a:endParaRPr lang="en-US"/>
          </a:p>
        </p:txBody>
      </p:sp>
      <p:pic>
        <p:nvPicPr>
          <p:cNvPr id="5" name="Picture 4">
            <a:extLst>
              <a:ext uri="{FF2B5EF4-FFF2-40B4-BE49-F238E27FC236}">
                <a16:creationId xmlns:a16="http://schemas.microsoft.com/office/drawing/2014/main" id="{DA7B529D-B4C4-9B43-8D20-49FF4F69EC24}"/>
              </a:ext>
            </a:extLst>
          </p:cNvPr>
          <p:cNvPicPr>
            <a:picLocks noChangeAspect="1"/>
          </p:cNvPicPr>
          <p:nvPr/>
        </p:nvPicPr>
        <p:blipFill>
          <a:blip r:embed="rId2"/>
          <a:stretch>
            <a:fillRect/>
          </a:stretch>
        </p:blipFill>
        <p:spPr>
          <a:xfrm>
            <a:off x="653691" y="1844444"/>
            <a:ext cx="10198817" cy="4083511"/>
          </a:xfrm>
          <a:prstGeom prst="rect">
            <a:avLst/>
          </a:prstGeom>
        </p:spPr>
      </p:pic>
    </p:spTree>
    <p:extLst>
      <p:ext uri="{BB962C8B-B14F-4D97-AF65-F5344CB8AC3E}">
        <p14:creationId xmlns:p14="http://schemas.microsoft.com/office/powerpoint/2010/main" val="2698122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639B97-6B2F-D249-9C75-ED705E0CA2C1}"/>
              </a:ext>
            </a:extLst>
          </p:cNvPr>
          <p:cNvSpPr>
            <a:spLocks noGrp="1"/>
          </p:cNvSpPr>
          <p:nvPr>
            <p:ph type="body" idx="1"/>
          </p:nvPr>
        </p:nvSpPr>
        <p:spPr/>
        <p:txBody>
          <a:bodyPr/>
          <a:lstStyle/>
          <a:p>
            <a:r>
              <a:rPr lang="en-US"/>
              <a:t>A collection of resources to conduct offensive assessments using F#.</a:t>
            </a:r>
          </a:p>
        </p:txBody>
      </p:sp>
      <p:sp>
        <p:nvSpPr>
          <p:cNvPr id="3" name="Title 2">
            <a:extLst>
              <a:ext uri="{FF2B5EF4-FFF2-40B4-BE49-F238E27FC236}">
                <a16:creationId xmlns:a16="http://schemas.microsoft.com/office/drawing/2014/main" id="{BEFC991E-1AF2-BA40-91A3-DF9823273E69}"/>
              </a:ext>
            </a:extLst>
          </p:cNvPr>
          <p:cNvSpPr>
            <a:spLocks noGrp="1"/>
          </p:cNvSpPr>
          <p:nvPr>
            <p:ph type="title"/>
          </p:nvPr>
        </p:nvSpPr>
        <p:spPr/>
        <p:txBody>
          <a:bodyPr/>
          <a:lstStyle/>
          <a:p>
            <a:r>
              <a:rPr lang="en-US"/>
              <a:t>Introducing “</a:t>
            </a:r>
            <a:r>
              <a:rPr lang="en-US" err="1"/>
              <a:t>WhatTheF</a:t>
            </a:r>
            <a:r>
              <a:rPr lang="en-US"/>
              <a:t>”</a:t>
            </a:r>
          </a:p>
        </p:txBody>
      </p:sp>
    </p:spTree>
    <p:extLst>
      <p:ext uri="{BB962C8B-B14F-4D97-AF65-F5344CB8AC3E}">
        <p14:creationId xmlns:p14="http://schemas.microsoft.com/office/powerpoint/2010/main" val="1089452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EB3A3-81D4-6845-A85B-5EC41C5FACC1}"/>
              </a:ext>
            </a:extLst>
          </p:cNvPr>
          <p:cNvSpPr>
            <a:spLocks noGrp="1"/>
          </p:cNvSpPr>
          <p:nvPr>
            <p:ph type="title"/>
          </p:nvPr>
        </p:nvSpPr>
        <p:spPr/>
        <p:txBody>
          <a:bodyPr/>
          <a:lstStyle/>
          <a:p>
            <a:r>
              <a:rPr lang="en-US"/>
              <a:t>Tried and failed…</a:t>
            </a:r>
          </a:p>
        </p:txBody>
      </p:sp>
      <p:sp>
        <p:nvSpPr>
          <p:cNvPr id="3" name="Content Placeholder 2">
            <a:extLst>
              <a:ext uri="{FF2B5EF4-FFF2-40B4-BE49-F238E27FC236}">
                <a16:creationId xmlns:a16="http://schemas.microsoft.com/office/drawing/2014/main" id="{481F20BC-6F39-8F47-819D-D15F017B74A2}"/>
              </a:ext>
            </a:extLst>
          </p:cNvPr>
          <p:cNvSpPr>
            <a:spLocks noGrp="1"/>
          </p:cNvSpPr>
          <p:nvPr>
            <p:ph idx="1"/>
          </p:nvPr>
        </p:nvSpPr>
        <p:spPr/>
        <p:txBody>
          <a:bodyPr/>
          <a:lstStyle/>
          <a:p>
            <a:r>
              <a:rPr lang="en-US" dirty="0" err="1"/>
              <a:t>Msbuild</a:t>
            </a:r>
            <a:r>
              <a:rPr lang="en-US" dirty="0"/>
              <a:t> (multiple variations)</a:t>
            </a:r>
          </a:p>
          <a:p>
            <a:r>
              <a:rPr lang="en-US" dirty="0" err="1"/>
              <a:t>InstallUtil</a:t>
            </a:r>
            <a:endParaRPr lang="en-US" dirty="0"/>
          </a:p>
          <a:p>
            <a:r>
              <a:rPr lang="en-US" dirty="0" err="1"/>
              <a:t>DotNetToJScript</a:t>
            </a:r>
            <a:r>
              <a:rPr lang="en-US" dirty="0"/>
              <a:t>/</a:t>
            </a:r>
            <a:r>
              <a:rPr lang="en-US" dirty="0" err="1"/>
              <a:t>GadgetToJScript</a:t>
            </a:r>
            <a:endParaRPr lang="en-US" dirty="0"/>
          </a:p>
          <a:p>
            <a:r>
              <a:rPr lang="en-US" dirty="0"/>
              <a:t>WMIC</a:t>
            </a:r>
          </a:p>
          <a:p>
            <a:r>
              <a:rPr lang="en-US" dirty="0"/>
              <a:t>RegSvr32</a:t>
            </a:r>
          </a:p>
          <a:p>
            <a:r>
              <a:rPr lang="en-US" dirty="0" err="1"/>
              <a:t>GhostLoader</a:t>
            </a:r>
            <a:endParaRPr lang="en-US" dirty="0"/>
          </a:p>
          <a:p>
            <a:r>
              <a:rPr lang="en-US" dirty="0"/>
              <a:t>Various EDR Bypasses</a:t>
            </a:r>
          </a:p>
          <a:p>
            <a:r>
              <a:rPr lang="en-US" dirty="0"/>
              <a:t>...many more…</a:t>
            </a:r>
          </a:p>
        </p:txBody>
      </p:sp>
      <p:sp>
        <p:nvSpPr>
          <p:cNvPr id="4" name="Date Placeholder 3">
            <a:extLst>
              <a:ext uri="{FF2B5EF4-FFF2-40B4-BE49-F238E27FC236}">
                <a16:creationId xmlns:a16="http://schemas.microsoft.com/office/drawing/2014/main" id="{53FD25CC-9162-7A47-B688-08FEDC0EA926}"/>
              </a:ext>
            </a:extLst>
          </p:cNvPr>
          <p:cNvSpPr>
            <a:spLocks noGrp="1"/>
          </p:cNvSpPr>
          <p:nvPr>
            <p:ph type="dt" sz="half" idx="10"/>
          </p:nvPr>
        </p:nvSpPr>
        <p:spPr/>
        <p:txBody>
          <a:bodyPr/>
          <a:lstStyle/>
          <a:p>
            <a:fld id="{0A196699-1F8F-7946-85FD-B6B468CAB319}" type="datetime4">
              <a:rPr lang="en-US" smtClean="0"/>
              <a:t>May 10, 2021</a:t>
            </a:fld>
            <a:endParaRPr lang="en-US"/>
          </a:p>
        </p:txBody>
      </p:sp>
      <p:sp>
        <p:nvSpPr>
          <p:cNvPr id="6" name="Slide Number Placeholder 5">
            <a:extLst>
              <a:ext uri="{FF2B5EF4-FFF2-40B4-BE49-F238E27FC236}">
                <a16:creationId xmlns:a16="http://schemas.microsoft.com/office/drawing/2014/main" id="{1CD8D426-58B6-E94E-AE84-CD81DD477DD1}"/>
              </a:ext>
            </a:extLst>
          </p:cNvPr>
          <p:cNvSpPr>
            <a:spLocks noGrp="1"/>
          </p:cNvSpPr>
          <p:nvPr>
            <p:ph type="sldNum" sz="quarter" idx="12"/>
          </p:nvPr>
        </p:nvSpPr>
        <p:spPr/>
        <p:txBody>
          <a:bodyPr/>
          <a:lstStyle/>
          <a:p>
            <a:fld id="{01382283-6E44-444F-8642-0798935D9F00}" type="slidenum">
              <a:rPr lang="en-US" smtClean="0"/>
              <a:pPr/>
              <a:t>6</a:t>
            </a:fld>
            <a:endParaRPr lang="en-US"/>
          </a:p>
        </p:txBody>
      </p:sp>
    </p:spTree>
    <p:extLst>
      <p:ext uri="{BB962C8B-B14F-4D97-AF65-F5344CB8AC3E}">
        <p14:creationId xmlns:p14="http://schemas.microsoft.com/office/powerpoint/2010/main" val="38603690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046E-C04C-8A4B-8006-D13673794697}"/>
              </a:ext>
            </a:extLst>
          </p:cNvPr>
          <p:cNvSpPr>
            <a:spLocks noGrp="1"/>
          </p:cNvSpPr>
          <p:nvPr>
            <p:ph type="title"/>
          </p:nvPr>
        </p:nvSpPr>
        <p:spPr/>
        <p:txBody>
          <a:bodyPr/>
          <a:lstStyle/>
          <a:p>
            <a:r>
              <a:rPr lang="en-US"/>
              <a:t>Shellcode Injection Templates</a:t>
            </a:r>
          </a:p>
        </p:txBody>
      </p:sp>
      <p:sp>
        <p:nvSpPr>
          <p:cNvPr id="3" name="Content Placeholder 2">
            <a:extLst>
              <a:ext uri="{FF2B5EF4-FFF2-40B4-BE49-F238E27FC236}">
                <a16:creationId xmlns:a16="http://schemas.microsoft.com/office/drawing/2014/main" id="{12721C79-3C8F-CE4E-A05E-8A6FE7379875}"/>
              </a:ext>
            </a:extLst>
          </p:cNvPr>
          <p:cNvSpPr>
            <a:spLocks noGrp="1"/>
          </p:cNvSpPr>
          <p:nvPr>
            <p:ph idx="1"/>
          </p:nvPr>
        </p:nvSpPr>
        <p:spPr/>
        <p:txBody>
          <a:bodyPr/>
          <a:lstStyle/>
          <a:p>
            <a:r>
              <a:rPr lang="en-US"/>
              <a:t>P/Invoke</a:t>
            </a:r>
          </a:p>
          <a:p>
            <a:pPr lvl="1"/>
            <a:r>
              <a:rPr lang="en-US" dirty="0"/>
              <a:t>Basic Shellcode Injection (@</a:t>
            </a:r>
            <a:r>
              <a:rPr lang="en-US" dirty="0" err="1"/>
              <a:t>vysecurity’s</a:t>
            </a:r>
            <a:r>
              <a:rPr lang="en-US" dirty="0"/>
              <a:t> template)</a:t>
            </a:r>
          </a:p>
          <a:p>
            <a:pPr lvl="2"/>
            <a:r>
              <a:rPr lang="en-US" dirty="0" err="1"/>
              <a:t>VirtualAlloc</a:t>
            </a:r>
            <a:r>
              <a:rPr lang="en-US" dirty="0"/>
              <a:t> -&gt; </a:t>
            </a:r>
            <a:r>
              <a:rPr lang="en-US" dirty="0" err="1"/>
              <a:t>Marshal.Copy</a:t>
            </a:r>
            <a:r>
              <a:rPr lang="en-US" dirty="0"/>
              <a:t> -&gt; </a:t>
            </a:r>
            <a:r>
              <a:rPr lang="en-US" dirty="0" err="1"/>
              <a:t>CreateThread</a:t>
            </a:r>
            <a:r>
              <a:rPr lang="en-US" dirty="0"/>
              <a:t> -&gt; </a:t>
            </a:r>
            <a:r>
              <a:rPr lang="en-US" dirty="0" err="1"/>
              <a:t>WaitForSingleObject</a:t>
            </a:r>
            <a:endParaRPr lang="en-US" dirty="0"/>
          </a:p>
          <a:p>
            <a:pPr lvl="1"/>
            <a:r>
              <a:rPr lang="en-US" dirty="0"/>
              <a:t>Remote Shellcode Injection (</a:t>
            </a:r>
            <a:r>
              <a:rPr lang="en-US" dirty="0" err="1"/>
              <a:t>CreateRemoteThread</a:t>
            </a:r>
            <a:r>
              <a:rPr lang="en-US" dirty="0"/>
              <a:t>)</a:t>
            </a:r>
          </a:p>
          <a:p>
            <a:pPr lvl="2"/>
            <a:r>
              <a:rPr lang="en-US" dirty="0" err="1"/>
              <a:t>CreateProcess</a:t>
            </a:r>
            <a:r>
              <a:rPr lang="en-US" dirty="0"/>
              <a:t> -&gt; </a:t>
            </a:r>
            <a:r>
              <a:rPr lang="en-US" dirty="0" err="1"/>
              <a:t>VirtualAllocEx</a:t>
            </a:r>
            <a:r>
              <a:rPr lang="en-US" dirty="0"/>
              <a:t> -&gt; </a:t>
            </a:r>
            <a:r>
              <a:rPr lang="en-US" dirty="0" err="1"/>
              <a:t>WriteProcessMemory</a:t>
            </a:r>
            <a:r>
              <a:rPr lang="en-US" dirty="0"/>
              <a:t> -&gt; </a:t>
            </a:r>
            <a:r>
              <a:rPr lang="en-US" dirty="0" err="1"/>
              <a:t>VirtualProtectEx</a:t>
            </a:r>
            <a:r>
              <a:rPr lang="en-US" dirty="0"/>
              <a:t> -&gt; </a:t>
            </a:r>
            <a:r>
              <a:rPr lang="en-US" dirty="0" err="1"/>
              <a:t>CreateRemoteThread</a:t>
            </a:r>
            <a:endParaRPr lang="en-US" dirty="0"/>
          </a:p>
          <a:p>
            <a:pPr lvl="1"/>
            <a:r>
              <a:rPr lang="en-US" dirty="0"/>
              <a:t>Remote Shellcode Injection (</a:t>
            </a:r>
            <a:r>
              <a:rPr lang="en-US" dirty="0" err="1"/>
              <a:t>QueueUserAPC</a:t>
            </a:r>
            <a:r>
              <a:rPr lang="en-US" dirty="0"/>
              <a:t>)</a:t>
            </a:r>
          </a:p>
          <a:p>
            <a:pPr lvl="2"/>
            <a:r>
              <a:rPr lang="en-US" dirty="0" err="1"/>
              <a:t>CreateProcess</a:t>
            </a:r>
            <a:r>
              <a:rPr lang="en-US" dirty="0"/>
              <a:t> -&gt; </a:t>
            </a:r>
            <a:r>
              <a:rPr lang="en-US" dirty="0" err="1"/>
              <a:t>VirtualAllocEx</a:t>
            </a:r>
            <a:r>
              <a:rPr lang="en-US" dirty="0"/>
              <a:t> -&gt; </a:t>
            </a:r>
            <a:r>
              <a:rPr lang="en-US" dirty="0" err="1"/>
              <a:t>WriteProcessMemory</a:t>
            </a:r>
            <a:r>
              <a:rPr lang="en-US" dirty="0"/>
              <a:t> -&gt; </a:t>
            </a:r>
            <a:r>
              <a:rPr lang="en-US" dirty="0" err="1"/>
              <a:t>VirtualProtectEx</a:t>
            </a:r>
            <a:r>
              <a:rPr lang="en-US" dirty="0"/>
              <a:t> -&gt; </a:t>
            </a:r>
            <a:r>
              <a:rPr lang="en-US" dirty="0" err="1"/>
              <a:t>OpenThread</a:t>
            </a:r>
            <a:r>
              <a:rPr lang="en-US" dirty="0"/>
              <a:t> -&gt; </a:t>
            </a:r>
            <a:r>
              <a:rPr lang="en-US" dirty="0" err="1"/>
              <a:t>QueueUserAPC</a:t>
            </a:r>
            <a:r>
              <a:rPr lang="en-US" dirty="0"/>
              <a:t> -&gt; </a:t>
            </a:r>
            <a:r>
              <a:rPr lang="en-US" dirty="0" err="1"/>
              <a:t>ResumeThread</a:t>
            </a:r>
            <a:endParaRPr lang="en-US" dirty="0"/>
          </a:p>
          <a:p>
            <a:pPr lvl="1"/>
            <a:endParaRPr lang="en-US" dirty="0"/>
          </a:p>
        </p:txBody>
      </p:sp>
      <p:sp>
        <p:nvSpPr>
          <p:cNvPr id="4" name="Date Placeholder 3">
            <a:extLst>
              <a:ext uri="{FF2B5EF4-FFF2-40B4-BE49-F238E27FC236}">
                <a16:creationId xmlns:a16="http://schemas.microsoft.com/office/drawing/2014/main" id="{FDD7CD0C-5796-FE46-8C83-6F616935EC87}"/>
              </a:ext>
            </a:extLst>
          </p:cNvPr>
          <p:cNvSpPr>
            <a:spLocks noGrp="1"/>
          </p:cNvSpPr>
          <p:nvPr>
            <p:ph type="dt" sz="half" idx="10"/>
          </p:nvPr>
        </p:nvSpPr>
        <p:spPr/>
        <p:txBody>
          <a:bodyPr/>
          <a:lstStyle/>
          <a:p>
            <a:fld id="{0A196699-1F8F-7946-85FD-B6B468CAB319}" type="datetime4">
              <a:rPr lang="en-US" smtClean="0"/>
              <a:t>May 10, 2021</a:t>
            </a:fld>
            <a:endParaRPr lang="en-US"/>
          </a:p>
        </p:txBody>
      </p:sp>
      <p:sp>
        <p:nvSpPr>
          <p:cNvPr id="6" name="Slide Number Placeholder 5">
            <a:extLst>
              <a:ext uri="{FF2B5EF4-FFF2-40B4-BE49-F238E27FC236}">
                <a16:creationId xmlns:a16="http://schemas.microsoft.com/office/drawing/2014/main" id="{339E5E82-A2B6-8343-A9C3-9332489960D7}"/>
              </a:ext>
            </a:extLst>
          </p:cNvPr>
          <p:cNvSpPr>
            <a:spLocks noGrp="1"/>
          </p:cNvSpPr>
          <p:nvPr>
            <p:ph type="sldNum" sz="quarter" idx="12"/>
          </p:nvPr>
        </p:nvSpPr>
        <p:spPr/>
        <p:txBody>
          <a:bodyPr/>
          <a:lstStyle/>
          <a:p>
            <a:fld id="{01382283-6E44-444F-8642-0798935D9F00}" type="slidenum">
              <a:rPr lang="en-US" smtClean="0"/>
              <a:pPr/>
              <a:t>60</a:t>
            </a:fld>
            <a:endParaRPr lang="en-US"/>
          </a:p>
        </p:txBody>
      </p:sp>
    </p:spTree>
    <p:extLst>
      <p:ext uri="{BB962C8B-B14F-4D97-AF65-F5344CB8AC3E}">
        <p14:creationId xmlns:p14="http://schemas.microsoft.com/office/powerpoint/2010/main" val="32560854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9D4E7-05A2-C241-A5D0-33460E3FE2F6}"/>
              </a:ext>
            </a:extLst>
          </p:cNvPr>
          <p:cNvSpPr>
            <a:spLocks noGrp="1"/>
          </p:cNvSpPr>
          <p:nvPr>
            <p:ph type="title"/>
          </p:nvPr>
        </p:nvSpPr>
        <p:spPr/>
        <p:txBody>
          <a:bodyPr/>
          <a:lstStyle/>
          <a:p>
            <a:r>
              <a:rPr lang="en-US" dirty="0"/>
              <a:t>Bypassing AMSI and ETW with F#</a:t>
            </a:r>
          </a:p>
        </p:txBody>
      </p:sp>
      <p:sp>
        <p:nvSpPr>
          <p:cNvPr id="3" name="Content Placeholder 2">
            <a:extLst>
              <a:ext uri="{FF2B5EF4-FFF2-40B4-BE49-F238E27FC236}">
                <a16:creationId xmlns:a16="http://schemas.microsoft.com/office/drawing/2014/main" id="{160216D0-CAAA-6743-ADDA-6BD504364F20}"/>
              </a:ext>
            </a:extLst>
          </p:cNvPr>
          <p:cNvSpPr>
            <a:spLocks noGrp="1"/>
          </p:cNvSpPr>
          <p:nvPr>
            <p:ph idx="1"/>
          </p:nvPr>
        </p:nvSpPr>
        <p:spPr/>
        <p:txBody>
          <a:bodyPr/>
          <a:lstStyle/>
          <a:p>
            <a:r>
              <a:rPr lang="en-US" dirty="0"/>
              <a:t>Bypassing AMSI is a relatively trivial task considering multiple websites, tools, and blog posts document how to do so</a:t>
            </a:r>
          </a:p>
          <a:p>
            <a:pPr lvl="1"/>
            <a:r>
              <a:rPr lang="en-US" dirty="0">
                <a:hlinkClick r:id="rId2"/>
              </a:rPr>
              <a:t>https://amsi.fail/</a:t>
            </a:r>
            <a:endParaRPr lang="en-US" dirty="0"/>
          </a:p>
          <a:p>
            <a:pPr lvl="1"/>
            <a:r>
              <a:rPr lang="en-US" dirty="0">
                <a:hlinkClick r:id="rId3"/>
              </a:rPr>
              <a:t>https://github.com/S3cur3Th1sSh1t/Amsi-Bypass-Powershell</a:t>
            </a:r>
            <a:endParaRPr lang="en-US" dirty="0"/>
          </a:p>
          <a:p>
            <a:pPr lvl="1"/>
            <a:r>
              <a:rPr lang="en-US" dirty="0"/>
              <a:t>Rasta Mouse’s </a:t>
            </a:r>
            <a:r>
              <a:rPr lang="en-US" dirty="0" err="1"/>
              <a:t>Amsi</a:t>
            </a:r>
            <a:r>
              <a:rPr lang="en-US" dirty="0"/>
              <a:t> Patch</a:t>
            </a:r>
          </a:p>
          <a:p>
            <a:pPr lvl="1"/>
            <a:r>
              <a:rPr lang="en-US" dirty="0"/>
              <a:t>…etc.</a:t>
            </a:r>
          </a:p>
          <a:p>
            <a:r>
              <a:rPr lang="en-US" dirty="0"/>
              <a:t>You can utilize these, and other techniques to bypass both AMSI and ETW within F#</a:t>
            </a:r>
          </a:p>
          <a:p>
            <a:r>
              <a:rPr lang="en-US" dirty="0"/>
              <a:t>We recommend diving into this topic and adding bypasses into your scripts</a:t>
            </a:r>
          </a:p>
        </p:txBody>
      </p:sp>
      <p:sp>
        <p:nvSpPr>
          <p:cNvPr id="4" name="Date Placeholder 3">
            <a:extLst>
              <a:ext uri="{FF2B5EF4-FFF2-40B4-BE49-F238E27FC236}">
                <a16:creationId xmlns:a16="http://schemas.microsoft.com/office/drawing/2014/main" id="{1E094ADA-14F9-1E42-BE80-C80F8EB207C5}"/>
              </a:ext>
            </a:extLst>
          </p:cNvPr>
          <p:cNvSpPr>
            <a:spLocks noGrp="1"/>
          </p:cNvSpPr>
          <p:nvPr>
            <p:ph type="dt" sz="half" idx="10"/>
          </p:nvPr>
        </p:nvSpPr>
        <p:spPr/>
        <p:txBody>
          <a:bodyPr/>
          <a:lstStyle/>
          <a:p>
            <a:fld id="{0A196699-1F8F-7946-85FD-B6B468CAB319}" type="datetime4">
              <a:rPr lang="en-US" smtClean="0"/>
              <a:t>May 10, 2021</a:t>
            </a:fld>
            <a:endParaRPr lang="en-US"/>
          </a:p>
        </p:txBody>
      </p:sp>
      <p:sp>
        <p:nvSpPr>
          <p:cNvPr id="6" name="Slide Number Placeholder 5">
            <a:extLst>
              <a:ext uri="{FF2B5EF4-FFF2-40B4-BE49-F238E27FC236}">
                <a16:creationId xmlns:a16="http://schemas.microsoft.com/office/drawing/2014/main" id="{EB86E276-2074-A24C-B1D7-5684FED3695D}"/>
              </a:ext>
            </a:extLst>
          </p:cNvPr>
          <p:cNvSpPr>
            <a:spLocks noGrp="1"/>
          </p:cNvSpPr>
          <p:nvPr>
            <p:ph type="sldNum" sz="quarter" idx="12"/>
          </p:nvPr>
        </p:nvSpPr>
        <p:spPr/>
        <p:txBody>
          <a:bodyPr/>
          <a:lstStyle/>
          <a:p>
            <a:fld id="{01382283-6E44-444F-8642-0798935D9F00}" type="slidenum">
              <a:rPr lang="en-US" smtClean="0"/>
              <a:pPr/>
              <a:t>61</a:t>
            </a:fld>
            <a:endParaRPr lang="en-US"/>
          </a:p>
        </p:txBody>
      </p:sp>
    </p:spTree>
    <p:extLst>
      <p:ext uri="{BB962C8B-B14F-4D97-AF65-F5344CB8AC3E}">
        <p14:creationId xmlns:p14="http://schemas.microsoft.com/office/powerpoint/2010/main" val="41589614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7A0AD-FF3A-494A-BBDC-A5FDCD3F7F6E}"/>
              </a:ext>
            </a:extLst>
          </p:cNvPr>
          <p:cNvSpPr>
            <a:spLocks noGrp="1"/>
          </p:cNvSpPr>
          <p:nvPr>
            <p:ph type="title"/>
          </p:nvPr>
        </p:nvSpPr>
        <p:spPr/>
        <p:txBody>
          <a:bodyPr/>
          <a:lstStyle/>
          <a:p>
            <a:r>
              <a:rPr lang="en-US" dirty="0"/>
              <a:t>Guide to Executing F# on Target Hosts</a:t>
            </a:r>
          </a:p>
        </p:txBody>
      </p:sp>
      <p:sp>
        <p:nvSpPr>
          <p:cNvPr id="3" name="Content Placeholder 2">
            <a:extLst>
              <a:ext uri="{FF2B5EF4-FFF2-40B4-BE49-F238E27FC236}">
                <a16:creationId xmlns:a16="http://schemas.microsoft.com/office/drawing/2014/main" id="{FD716532-D144-2340-906D-FB934EF7FB7D}"/>
              </a:ext>
            </a:extLst>
          </p:cNvPr>
          <p:cNvSpPr>
            <a:spLocks noGrp="1"/>
          </p:cNvSpPr>
          <p:nvPr>
            <p:ph idx="1"/>
          </p:nvPr>
        </p:nvSpPr>
        <p:spPr/>
        <p:txBody>
          <a:bodyPr/>
          <a:lstStyle/>
          <a:p>
            <a:r>
              <a:rPr lang="en-US" dirty="0"/>
              <a:t>FSI Scripting on Target</a:t>
            </a:r>
          </a:p>
          <a:p>
            <a:r>
              <a:rPr lang="en-US" dirty="0"/>
              <a:t>Standalone F# Assemblies</a:t>
            </a:r>
          </a:p>
          <a:p>
            <a:r>
              <a:rPr lang="en-US" dirty="0"/>
              <a:t>Dropping </a:t>
            </a:r>
            <a:r>
              <a:rPr lang="en-US" dirty="0" err="1"/>
              <a:t>FSharp.Core.dll</a:t>
            </a:r>
            <a:r>
              <a:rPr lang="en-US" dirty="0"/>
              <a:t> to disk</a:t>
            </a:r>
          </a:p>
          <a:p>
            <a:r>
              <a:rPr lang="en-US" dirty="0"/>
              <a:t>Adding </a:t>
            </a:r>
            <a:r>
              <a:rPr lang="en-US" dirty="0" err="1"/>
              <a:t>FSharp.Core.dll</a:t>
            </a:r>
            <a:r>
              <a:rPr lang="en-US" dirty="0"/>
              <a:t> to Global Assembly Cache (GAC)</a:t>
            </a:r>
          </a:p>
          <a:p>
            <a:r>
              <a:rPr lang="en-US" dirty="0"/>
              <a:t>Resolving Assembly Dependency Errors (aka Execute Assembly)</a:t>
            </a:r>
          </a:p>
          <a:p>
            <a:endParaRPr lang="en-US" dirty="0"/>
          </a:p>
        </p:txBody>
      </p:sp>
      <p:sp>
        <p:nvSpPr>
          <p:cNvPr id="4" name="Date Placeholder 3">
            <a:extLst>
              <a:ext uri="{FF2B5EF4-FFF2-40B4-BE49-F238E27FC236}">
                <a16:creationId xmlns:a16="http://schemas.microsoft.com/office/drawing/2014/main" id="{5439CCE1-FC77-B443-ABB6-0569347D45A2}"/>
              </a:ext>
            </a:extLst>
          </p:cNvPr>
          <p:cNvSpPr>
            <a:spLocks noGrp="1"/>
          </p:cNvSpPr>
          <p:nvPr>
            <p:ph type="dt" sz="half" idx="10"/>
          </p:nvPr>
        </p:nvSpPr>
        <p:spPr/>
        <p:txBody>
          <a:bodyPr/>
          <a:lstStyle/>
          <a:p>
            <a:fld id="{0A196699-1F8F-7946-85FD-B6B468CAB319}" type="datetime4">
              <a:rPr lang="en-US" smtClean="0"/>
              <a:t>May 10, 2021</a:t>
            </a:fld>
            <a:endParaRPr lang="en-US"/>
          </a:p>
        </p:txBody>
      </p:sp>
      <p:sp>
        <p:nvSpPr>
          <p:cNvPr id="6" name="Slide Number Placeholder 5">
            <a:extLst>
              <a:ext uri="{FF2B5EF4-FFF2-40B4-BE49-F238E27FC236}">
                <a16:creationId xmlns:a16="http://schemas.microsoft.com/office/drawing/2014/main" id="{E8A581DB-D1BA-BE40-BCC6-3B8FA81849EE}"/>
              </a:ext>
            </a:extLst>
          </p:cNvPr>
          <p:cNvSpPr>
            <a:spLocks noGrp="1"/>
          </p:cNvSpPr>
          <p:nvPr>
            <p:ph type="sldNum" sz="quarter" idx="12"/>
          </p:nvPr>
        </p:nvSpPr>
        <p:spPr/>
        <p:txBody>
          <a:bodyPr/>
          <a:lstStyle/>
          <a:p>
            <a:fld id="{01382283-6E44-444F-8642-0798935D9F00}" type="slidenum">
              <a:rPr lang="en-US" smtClean="0"/>
              <a:pPr/>
              <a:t>62</a:t>
            </a:fld>
            <a:endParaRPr lang="en-US"/>
          </a:p>
        </p:txBody>
      </p:sp>
    </p:spTree>
    <p:extLst>
      <p:ext uri="{BB962C8B-B14F-4D97-AF65-F5344CB8AC3E}">
        <p14:creationId xmlns:p14="http://schemas.microsoft.com/office/powerpoint/2010/main" val="16026609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7DE69-6E9F-D747-8868-DE9ED6D7032D}"/>
              </a:ext>
            </a:extLst>
          </p:cNvPr>
          <p:cNvSpPr>
            <a:spLocks noGrp="1"/>
          </p:cNvSpPr>
          <p:nvPr>
            <p:ph type="title"/>
          </p:nvPr>
        </p:nvSpPr>
        <p:spPr/>
        <p:txBody>
          <a:bodyPr/>
          <a:lstStyle/>
          <a:p>
            <a:r>
              <a:rPr lang="en-US" dirty="0"/>
              <a:t>Roadmap / What’s Next?</a:t>
            </a:r>
          </a:p>
        </p:txBody>
      </p:sp>
      <p:sp>
        <p:nvSpPr>
          <p:cNvPr id="3" name="Content Placeholder 2">
            <a:extLst>
              <a:ext uri="{FF2B5EF4-FFF2-40B4-BE49-F238E27FC236}">
                <a16:creationId xmlns:a16="http://schemas.microsoft.com/office/drawing/2014/main" id="{2F712B5A-2DF1-1E49-A294-F5F1474A3276}"/>
              </a:ext>
            </a:extLst>
          </p:cNvPr>
          <p:cNvSpPr>
            <a:spLocks noGrp="1"/>
          </p:cNvSpPr>
          <p:nvPr>
            <p:ph idx="1"/>
          </p:nvPr>
        </p:nvSpPr>
        <p:spPr/>
        <p:txBody>
          <a:bodyPr/>
          <a:lstStyle/>
          <a:p>
            <a:r>
              <a:rPr lang="en-US" dirty="0"/>
              <a:t>Cobalt Strike BOF to execute F# tradecraft in memory (aka avoiding those 1MB+ self-contained F# </a:t>
            </a:r>
            <a:r>
              <a:rPr lang="en-US" dirty="0" err="1"/>
              <a:t>assmeblies</a:t>
            </a:r>
            <a:r>
              <a:rPr lang="en-US" dirty="0"/>
              <a:t>)</a:t>
            </a:r>
          </a:p>
          <a:p>
            <a:r>
              <a:rPr lang="en-US" dirty="0" err="1"/>
              <a:t>SysCalls</a:t>
            </a:r>
            <a:r>
              <a:rPr lang="en-US" dirty="0"/>
              <a:t> in F#</a:t>
            </a:r>
          </a:p>
          <a:p>
            <a:r>
              <a:rPr lang="en-US" dirty="0"/>
              <a:t>Porting some of our C# tooling into F#</a:t>
            </a:r>
          </a:p>
        </p:txBody>
      </p:sp>
      <p:sp>
        <p:nvSpPr>
          <p:cNvPr id="4" name="Date Placeholder 3">
            <a:extLst>
              <a:ext uri="{FF2B5EF4-FFF2-40B4-BE49-F238E27FC236}">
                <a16:creationId xmlns:a16="http://schemas.microsoft.com/office/drawing/2014/main" id="{9DD55EA0-CEFC-2047-9888-56E6DA7E4688}"/>
              </a:ext>
            </a:extLst>
          </p:cNvPr>
          <p:cNvSpPr>
            <a:spLocks noGrp="1"/>
          </p:cNvSpPr>
          <p:nvPr>
            <p:ph type="dt" sz="half" idx="10"/>
          </p:nvPr>
        </p:nvSpPr>
        <p:spPr/>
        <p:txBody>
          <a:bodyPr/>
          <a:lstStyle/>
          <a:p>
            <a:fld id="{0A196699-1F8F-7946-85FD-B6B468CAB319}" type="datetime4">
              <a:rPr lang="en-US" smtClean="0"/>
              <a:t>May 10, 2021</a:t>
            </a:fld>
            <a:endParaRPr lang="en-US"/>
          </a:p>
        </p:txBody>
      </p:sp>
      <p:sp>
        <p:nvSpPr>
          <p:cNvPr id="6" name="Slide Number Placeholder 5">
            <a:extLst>
              <a:ext uri="{FF2B5EF4-FFF2-40B4-BE49-F238E27FC236}">
                <a16:creationId xmlns:a16="http://schemas.microsoft.com/office/drawing/2014/main" id="{7B80141D-D3D4-5342-8DE2-CF4AE126B3AD}"/>
              </a:ext>
            </a:extLst>
          </p:cNvPr>
          <p:cNvSpPr>
            <a:spLocks noGrp="1"/>
          </p:cNvSpPr>
          <p:nvPr>
            <p:ph type="sldNum" sz="quarter" idx="12"/>
          </p:nvPr>
        </p:nvSpPr>
        <p:spPr/>
        <p:txBody>
          <a:bodyPr/>
          <a:lstStyle/>
          <a:p>
            <a:fld id="{01382283-6E44-444F-8642-0798935D9F00}" type="slidenum">
              <a:rPr lang="en-US" smtClean="0"/>
              <a:pPr/>
              <a:t>63</a:t>
            </a:fld>
            <a:endParaRPr lang="en-US"/>
          </a:p>
        </p:txBody>
      </p:sp>
    </p:spTree>
    <p:extLst>
      <p:ext uri="{BB962C8B-B14F-4D97-AF65-F5344CB8AC3E}">
        <p14:creationId xmlns:p14="http://schemas.microsoft.com/office/powerpoint/2010/main" val="10633010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6B173C-ABD9-2C4D-B6A5-40CA98B4B47D}"/>
              </a:ext>
            </a:extLst>
          </p:cNvPr>
          <p:cNvSpPr>
            <a:spLocks noGrp="1"/>
          </p:cNvSpPr>
          <p:nvPr>
            <p:ph type="title"/>
          </p:nvPr>
        </p:nvSpPr>
        <p:spPr/>
        <p:txBody>
          <a:bodyPr/>
          <a:lstStyle/>
          <a:p>
            <a:r>
              <a:rPr lang="en-US"/>
              <a:t>Limitations of F#</a:t>
            </a:r>
          </a:p>
        </p:txBody>
      </p:sp>
    </p:spTree>
    <p:extLst>
      <p:ext uri="{BB962C8B-B14F-4D97-AF65-F5344CB8AC3E}">
        <p14:creationId xmlns:p14="http://schemas.microsoft.com/office/powerpoint/2010/main" val="27712608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7DE69-6E9F-D747-8868-DE9ED6D7032D}"/>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2F712B5A-2DF1-1E49-A294-F5F1474A3276}"/>
              </a:ext>
            </a:extLst>
          </p:cNvPr>
          <p:cNvSpPr>
            <a:spLocks noGrp="1"/>
          </p:cNvSpPr>
          <p:nvPr>
            <p:ph idx="1"/>
          </p:nvPr>
        </p:nvSpPr>
        <p:spPr/>
        <p:txBody>
          <a:bodyPr/>
          <a:lstStyle/>
          <a:p>
            <a:r>
              <a:rPr lang="en-US" dirty="0"/>
              <a:t>We like coding in Visual Studio when coding with .NET, but compilation in F# with Visual Studio isn’t pretty</a:t>
            </a:r>
          </a:p>
          <a:p>
            <a:pPr lvl="1"/>
            <a:r>
              <a:rPr lang="en-US" dirty="0"/>
              <a:t>While you can use </a:t>
            </a:r>
            <a:r>
              <a:rPr lang="en-US" dirty="0" err="1"/>
              <a:t>Intellisense</a:t>
            </a:r>
            <a:r>
              <a:rPr lang="en-US" dirty="0"/>
              <a:t> with Visual Studio, you can’t compile it</a:t>
            </a:r>
          </a:p>
          <a:p>
            <a:pPr lvl="2"/>
            <a:r>
              <a:rPr lang="en-US" dirty="0"/>
              <a:t>There’s really no ability to create a standalone executable option – even though supposedly </a:t>
            </a:r>
            <a:r>
              <a:rPr lang="en-US" dirty="0" err="1"/>
              <a:t>StackOverflow</a:t>
            </a:r>
            <a:r>
              <a:rPr lang="en-US" dirty="0"/>
              <a:t> says you can</a:t>
            </a:r>
          </a:p>
          <a:p>
            <a:pPr lvl="1"/>
            <a:r>
              <a:rPr lang="en-US" dirty="0"/>
              <a:t>You’re stuck with an executable that loads a DLL and gets your code running</a:t>
            </a:r>
          </a:p>
          <a:p>
            <a:pPr lvl="1"/>
            <a:r>
              <a:rPr lang="en-US" dirty="0"/>
              <a:t>The coding process is likely going to be multi-step, unless you just don’t need/want Visual Studio</a:t>
            </a:r>
          </a:p>
          <a:p>
            <a:r>
              <a:rPr lang="en-US" dirty="0"/>
              <a:t>You are going to have “large” binaries when everything is self contained</a:t>
            </a:r>
          </a:p>
          <a:p>
            <a:pPr lvl="1"/>
            <a:r>
              <a:rPr lang="en-US" dirty="0"/>
              <a:t>&gt; 1.5 Megabytes</a:t>
            </a:r>
          </a:p>
        </p:txBody>
      </p:sp>
      <p:sp>
        <p:nvSpPr>
          <p:cNvPr id="4" name="Date Placeholder 3">
            <a:extLst>
              <a:ext uri="{FF2B5EF4-FFF2-40B4-BE49-F238E27FC236}">
                <a16:creationId xmlns:a16="http://schemas.microsoft.com/office/drawing/2014/main" id="{9DD55EA0-CEFC-2047-9888-56E6DA7E4688}"/>
              </a:ext>
            </a:extLst>
          </p:cNvPr>
          <p:cNvSpPr>
            <a:spLocks noGrp="1"/>
          </p:cNvSpPr>
          <p:nvPr>
            <p:ph type="dt" sz="half" idx="10"/>
          </p:nvPr>
        </p:nvSpPr>
        <p:spPr/>
        <p:txBody>
          <a:bodyPr/>
          <a:lstStyle/>
          <a:p>
            <a:fld id="{0A196699-1F8F-7946-85FD-B6B468CAB319}" type="datetime4">
              <a:rPr lang="en-US" smtClean="0"/>
              <a:t>May 10, 2021</a:t>
            </a:fld>
            <a:endParaRPr lang="en-US"/>
          </a:p>
        </p:txBody>
      </p:sp>
      <p:sp>
        <p:nvSpPr>
          <p:cNvPr id="6" name="Slide Number Placeholder 5">
            <a:extLst>
              <a:ext uri="{FF2B5EF4-FFF2-40B4-BE49-F238E27FC236}">
                <a16:creationId xmlns:a16="http://schemas.microsoft.com/office/drawing/2014/main" id="{7B80141D-D3D4-5342-8DE2-CF4AE126B3AD}"/>
              </a:ext>
            </a:extLst>
          </p:cNvPr>
          <p:cNvSpPr>
            <a:spLocks noGrp="1"/>
          </p:cNvSpPr>
          <p:nvPr>
            <p:ph type="sldNum" sz="quarter" idx="12"/>
          </p:nvPr>
        </p:nvSpPr>
        <p:spPr/>
        <p:txBody>
          <a:bodyPr/>
          <a:lstStyle/>
          <a:p>
            <a:fld id="{01382283-6E44-444F-8642-0798935D9F00}" type="slidenum">
              <a:rPr lang="en-US" smtClean="0"/>
              <a:pPr/>
              <a:t>65</a:t>
            </a:fld>
            <a:endParaRPr lang="en-US"/>
          </a:p>
        </p:txBody>
      </p:sp>
    </p:spTree>
    <p:extLst>
      <p:ext uri="{BB962C8B-B14F-4D97-AF65-F5344CB8AC3E}">
        <p14:creationId xmlns:p14="http://schemas.microsoft.com/office/powerpoint/2010/main" val="11463939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EF2DEB-5F2C-7E44-9E64-9F79C5D3A711}"/>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0CE4AF82-3E7F-1840-A779-A16DAB222037}"/>
              </a:ext>
            </a:extLst>
          </p:cNvPr>
          <p:cNvSpPr>
            <a:spLocks noGrp="1"/>
          </p:cNvSpPr>
          <p:nvPr>
            <p:ph type="title"/>
          </p:nvPr>
        </p:nvSpPr>
        <p:spPr/>
        <p:txBody>
          <a:bodyPr/>
          <a:lstStyle/>
          <a:p>
            <a:r>
              <a:rPr lang="en-US"/>
              <a:t>Detecting F# Tradecraft</a:t>
            </a:r>
          </a:p>
        </p:txBody>
      </p:sp>
      <p:sp>
        <p:nvSpPr>
          <p:cNvPr id="4" name="Picture Placeholder 3">
            <a:extLst>
              <a:ext uri="{FF2B5EF4-FFF2-40B4-BE49-F238E27FC236}">
                <a16:creationId xmlns:a16="http://schemas.microsoft.com/office/drawing/2014/main" id="{512BDFEC-D578-BC47-8311-4986C6C8156D}"/>
              </a:ext>
            </a:extLst>
          </p:cNvPr>
          <p:cNvSpPr>
            <a:spLocks noGrp="1"/>
          </p:cNvSpPr>
          <p:nvPr>
            <p:ph type="pic" sz="quarter" idx="10"/>
          </p:nvPr>
        </p:nvSpPr>
        <p:spPr/>
      </p:sp>
    </p:spTree>
    <p:extLst>
      <p:ext uri="{BB962C8B-B14F-4D97-AF65-F5344CB8AC3E}">
        <p14:creationId xmlns:p14="http://schemas.microsoft.com/office/powerpoint/2010/main" val="37739481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2BE66-D6EF-9746-A2CC-559CDB2E1628}"/>
              </a:ext>
            </a:extLst>
          </p:cNvPr>
          <p:cNvSpPr>
            <a:spLocks noGrp="1"/>
          </p:cNvSpPr>
          <p:nvPr>
            <p:ph type="title"/>
          </p:nvPr>
        </p:nvSpPr>
        <p:spPr/>
        <p:txBody>
          <a:bodyPr/>
          <a:lstStyle/>
          <a:p>
            <a:r>
              <a:rPr lang="en-US" dirty="0"/>
              <a:t>F# Detection</a:t>
            </a:r>
          </a:p>
        </p:txBody>
      </p:sp>
      <p:sp>
        <p:nvSpPr>
          <p:cNvPr id="3" name="Content Placeholder 2">
            <a:extLst>
              <a:ext uri="{FF2B5EF4-FFF2-40B4-BE49-F238E27FC236}">
                <a16:creationId xmlns:a16="http://schemas.microsoft.com/office/drawing/2014/main" id="{23644B61-6B20-0640-A108-51CE56F07B08}"/>
              </a:ext>
            </a:extLst>
          </p:cNvPr>
          <p:cNvSpPr>
            <a:spLocks noGrp="1"/>
          </p:cNvSpPr>
          <p:nvPr>
            <p:ph idx="1"/>
          </p:nvPr>
        </p:nvSpPr>
        <p:spPr>
          <a:xfrm>
            <a:off x="266700" y="1752600"/>
            <a:ext cx="4688359" cy="4272306"/>
          </a:xfrm>
        </p:spPr>
        <p:txBody>
          <a:bodyPr/>
          <a:lstStyle/>
          <a:p>
            <a:r>
              <a:rPr lang="en-US" dirty="0"/>
              <a:t>We’d like to thank Matt Graeber (@</a:t>
            </a:r>
            <a:r>
              <a:rPr lang="en-US" dirty="0" err="1"/>
              <a:t>mattifestation</a:t>
            </a:r>
            <a:r>
              <a:rPr lang="en-US" dirty="0"/>
              <a:t>) and Red Canary @</a:t>
            </a:r>
            <a:r>
              <a:rPr lang="en-US" dirty="0" err="1"/>
              <a:t>redcanary</a:t>
            </a:r>
            <a:r>
              <a:rPr lang="en-US" dirty="0"/>
              <a:t> for reviewing this code</a:t>
            </a:r>
          </a:p>
          <a:p>
            <a:r>
              <a:rPr lang="en-US" dirty="0"/>
              <a:t>We contacted both and they were more than happy to review and provide detection recommendations for this presentation</a:t>
            </a:r>
          </a:p>
          <a:p>
            <a:endParaRPr lang="en-US" dirty="0"/>
          </a:p>
        </p:txBody>
      </p:sp>
      <p:sp>
        <p:nvSpPr>
          <p:cNvPr id="6" name="Slide Number Placeholder 5">
            <a:extLst>
              <a:ext uri="{FF2B5EF4-FFF2-40B4-BE49-F238E27FC236}">
                <a16:creationId xmlns:a16="http://schemas.microsoft.com/office/drawing/2014/main" id="{0C4939CE-9A38-2F4F-A4E0-426A5F5A60AB}"/>
              </a:ext>
            </a:extLst>
          </p:cNvPr>
          <p:cNvSpPr>
            <a:spLocks noGrp="1"/>
          </p:cNvSpPr>
          <p:nvPr>
            <p:ph type="sldNum" sz="quarter" idx="12"/>
          </p:nvPr>
        </p:nvSpPr>
        <p:spPr/>
        <p:txBody>
          <a:bodyPr/>
          <a:lstStyle/>
          <a:p>
            <a:fld id="{01382283-6E44-444F-8642-0798935D9F00}" type="slidenum">
              <a:rPr lang="en-US" smtClean="0"/>
              <a:pPr/>
              <a:t>67</a:t>
            </a:fld>
            <a:endParaRPr lang="en-US"/>
          </a:p>
        </p:txBody>
      </p:sp>
      <p:pic>
        <p:nvPicPr>
          <p:cNvPr id="5" name="Picture 4" descr="Icon&#10;&#10;Description automatically generated">
            <a:extLst>
              <a:ext uri="{FF2B5EF4-FFF2-40B4-BE49-F238E27FC236}">
                <a16:creationId xmlns:a16="http://schemas.microsoft.com/office/drawing/2014/main" id="{072C1F6B-8F1D-BC42-91FE-301511C979CE}"/>
              </a:ext>
            </a:extLst>
          </p:cNvPr>
          <p:cNvPicPr>
            <a:picLocks noChangeAspect="1"/>
          </p:cNvPicPr>
          <p:nvPr/>
        </p:nvPicPr>
        <p:blipFill>
          <a:blip r:embed="rId2"/>
          <a:stretch>
            <a:fillRect/>
          </a:stretch>
        </p:blipFill>
        <p:spPr>
          <a:xfrm>
            <a:off x="5560540" y="4351687"/>
            <a:ext cx="4847281" cy="1444490"/>
          </a:xfrm>
          <a:prstGeom prst="rect">
            <a:avLst/>
          </a:prstGeom>
        </p:spPr>
      </p:pic>
      <p:pic>
        <p:nvPicPr>
          <p:cNvPr id="8" name="Picture 7" descr="A close up of a basketball&#10;&#10;Description automatically generated with medium confidence">
            <a:extLst>
              <a:ext uri="{FF2B5EF4-FFF2-40B4-BE49-F238E27FC236}">
                <a16:creationId xmlns:a16="http://schemas.microsoft.com/office/drawing/2014/main" id="{3883EF5B-B1BF-BA46-A054-3A2EE64FDDFF}"/>
              </a:ext>
            </a:extLst>
          </p:cNvPr>
          <p:cNvPicPr>
            <a:picLocks noChangeAspect="1"/>
          </p:cNvPicPr>
          <p:nvPr/>
        </p:nvPicPr>
        <p:blipFill>
          <a:blip r:embed="rId3"/>
          <a:stretch>
            <a:fillRect/>
          </a:stretch>
        </p:blipFill>
        <p:spPr>
          <a:xfrm>
            <a:off x="7236943" y="1752600"/>
            <a:ext cx="2603500" cy="2298700"/>
          </a:xfrm>
          <a:prstGeom prst="rect">
            <a:avLst/>
          </a:prstGeom>
        </p:spPr>
      </p:pic>
    </p:spTree>
    <p:extLst>
      <p:ext uri="{BB962C8B-B14F-4D97-AF65-F5344CB8AC3E}">
        <p14:creationId xmlns:p14="http://schemas.microsoft.com/office/powerpoint/2010/main" val="16120685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2BE66-D6EF-9746-A2CC-559CDB2E1628}"/>
              </a:ext>
            </a:extLst>
          </p:cNvPr>
          <p:cNvSpPr>
            <a:spLocks noGrp="1"/>
          </p:cNvSpPr>
          <p:nvPr>
            <p:ph type="title"/>
          </p:nvPr>
        </p:nvSpPr>
        <p:spPr/>
        <p:txBody>
          <a:bodyPr/>
          <a:lstStyle/>
          <a:p>
            <a:r>
              <a:rPr lang="en-US" dirty="0"/>
              <a:t>F# Detection</a:t>
            </a:r>
          </a:p>
        </p:txBody>
      </p:sp>
      <p:sp>
        <p:nvSpPr>
          <p:cNvPr id="3" name="Content Placeholder 2">
            <a:extLst>
              <a:ext uri="{FF2B5EF4-FFF2-40B4-BE49-F238E27FC236}">
                <a16:creationId xmlns:a16="http://schemas.microsoft.com/office/drawing/2014/main" id="{23644B61-6B20-0640-A108-51CE56F07B08}"/>
              </a:ext>
            </a:extLst>
          </p:cNvPr>
          <p:cNvSpPr>
            <a:spLocks noGrp="1"/>
          </p:cNvSpPr>
          <p:nvPr>
            <p:ph idx="1"/>
          </p:nvPr>
        </p:nvSpPr>
        <p:spPr>
          <a:xfrm>
            <a:off x="266700" y="1752600"/>
            <a:ext cx="10767884" cy="4272306"/>
          </a:xfrm>
        </p:spPr>
        <p:txBody>
          <a:bodyPr>
            <a:normAutofit fontScale="92500" lnSpcReduction="10000"/>
          </a:bodyPr>
          <a:lstStyle/>
          <a:p>
            <a:r>
              <a:rPr lang="en-US" dirty="0"/>
              <a:t>AMSI is able to catch and review the full contents of the embedded F# application</a:t>
            </a:r>
          </a:p>
          <a:p>
            <a:r>
              <a:rPr lang="en-US" dirty="0"/>
              <a:t>.NET ETW can capture loading the embedded F# executable and </a:t>
            </a:r>
            <a:r>
              <a:rPr lang="en-US" dirty="0" err="1"/>
              <a:t>FSharp.Core.dll</a:t>
            </a:r>
            <a:endParaRPr lang="en-US" dirty="0"/>
          </a:p>
          <a:p>
            <a:r>
              <a:rPr lang="en-US" dirty="0"/>
              <a:t>You can easily observe </a:t>
            </a:r>
            <a:r>
              <a:rPr lang="en-US" dirty="0" err="1"/>
              <a:t>clr.dll</a:t>
            </a:r>
            <a:r>
              <a:rPr lang="en-US" dirty="0"/>
              <a:t> and </a:t>
            </a:r>
            <a:r>
              <a:rPr lang="en-US" dirty="0" err="1"/>
              <a:t>mscoree.dll</a:t>
            </a:r>
            <a:r>
              <a:rPr lang="en-US" dirty="0"/>
              <a:t> being loaded</a:t>
            </a:r>
          </a:p>
          <a:p>
            <a:r>
              <a:rPr lang="en-US" dirty="0"/>
              <a:t>Detection focus should remain on the behaviors related to .NET execution rather than .NET language implementations</a:t>
            </a:r>
          </a:p>
          <a:p>
            <a:r>
              <a:rPr lang="en-US" dirty="0"/>
              <a:t>.NET and AMSI optics provide rich opportunities to detect the in-memory loading</a:t>
            </a:r>
          </a:p>
          <a:p>
            <a:pPr lvl="1"/>
            <a:r>
              <a:rPr lang="en-US" dirty="0"/>
              <a:t>Review this for attempts to avoid ETW detection - https://</a:t>
            </a:r>
            <a:r>
              <a:rPr lang="en-US" dirty="0" err="1"/>
              <a:t>www.mdsec.co.uk</a:t>
            </a:r>
            <a:r>
              <a:rPr lang="en-US" dirty="0"/>
              <a:t>/2020/03/hiding-your-net-</a:t>
            </a:r>
            <a:r>
              <a:rPr lang="en-US" dirty="0" err="1"/>
              <a:t>etw</a:t>
            </a:r>
            <a:r>
              <a:rPr lang="en-US" dirty="0"/>
              <a:t>/</a:t>
            </a:r>
          </a:p>
          <a:p>
            <a:endParaRPr lang="en-US" dirty="0"/>
          </a:p>
          <a:p>
            <a:endParaRPr lang="en-US" dirty="0"/>
          </a:p>
        </p:txBody>
      </p:sp>
      <p:sp>
        <p:nvSpPr>
          <p:cNvPr id="6" name="Slide Number Placeholder 5">
            <a:extLst>
              <a:ext uri="{FF2B5EF4-FFF2-40B4-BE49-F238E27FC236}">
                <a16:creationId xmlns:a16="http://schemas.microsoft.com/office/drawing/2014/main" id="{0C4939CE-9A38-2F4F-A4E0-426A5F5A60AB}"/>
              </a:ext>
            </a:extLst>
          </p:cNvPr>
          <p:cNvSpPr>
            <a:spLocks noGrp="1"/>
          </p:cNvSpPr>
          <p:nvPr>
            <p:ph type="sldNum" sz="quarter" idx="12"/>
          </p:nvPr>
        </p:nvSpPr>
        <p:spPr/>
        <p:txBody>
          <a:bodyPr/>
          <a:lstStyle/>
          <a:p>
            <a:fld id="{01382283-6E44-444F-8642-0798935D9F00}" type="slidenum">
              <a:rPr lang="en-US" smtClean="0"/>
              <a:pPr/>
              <a:t>68</a:t>
            </a:fld>
            <a:endParaRPr lang="en-US"/>
          </a:p>
        </p:txBody>
      </p:sp>
    </p:spTree>
    <p:extLst>
      <p:ext uri="{BB962C8B-B14F-4D97-AF65-F5344CB8AC3E}">
        <p14:creationId xmlns:p14="http://schemas.microsoft.com/office/powerpoint/2010/main" val="1572185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2BE66-D6EF-9746-A2CC-559CDB2E1628}"/>
              </a:ext>
            </a:extLst>
          </p:cNvPr>
          <p:cNvSpPr>
            <a:spLocks noGrp="1"/>
          </p:cNvSpPr>
          <p:nvPr>
            <p:ph type="title"/>
          </p:nvPr>
        </p:nvSpPr>
        <p:spPr/>
        <p:txBody>
          <a:bodyPr/>
          <a:lstStyle/>
          <a:p>
            <a:r>
              <a:rPr lang="en-US"/>
              <a:t>Key Takeaways</a:t>
            </a:r>
          </a:p>
        </p:txBody>
      </p:sp>
      <p:sp>
        <p:nvSpPr>
          <p:cNvPr id="3" name="Content Placeholder 2">
            <a:extLst>
              <a:ext uri="{FF2B5EF4-FFF2-40B4-BE49-F238E27FC236}">
                <a16:creationId xmlns:a16="http://schemas.microsoft.com/office/drawing/2014/main" id="{23644B61-6B20-0640-A108-51CE56F07B08}"/>
              </a:ext>
            </a:extLst>
          </p:cNvPr>
          <p:cNvSpPr>
            <a:spLocks noGrp="1"/>
          </p:cNvSpPr>
          <p:nvPr>
            <p:ph idx="1"/>
          </p:nvPr>
        </p:nvSpPr>
        <p:spPr/>
        <p:txBody>
          <a:bodyPr/>
          <a:lstStyle/>
          <a:p>
            <a:r>
              <a:rPr lang="en-US" dirty="0"/>
              <a:t>Use F# as an alternative to C# in offensive tooling.</a:t>
            </a:r>
          </a:p>
          <a:p>
            <a:r>
              <a:rPr lang="en-US" dirty="0"/>
              <a:t>F# can be executed the same as C# in unmanaged code</a:t>
            </a:r>
          </a:p>
          <a:p>
            <a:r>
              <a:rPr lang="en-US" dirty="0"/>
              <a:t>F# can, </a:t>
            </a:r>
            <a:r>
              <a:rPr lang="en-US" b="1" dirty="0"/>
              <a:t>and should</a:t>
            </a:r>
            <a:r>
              <a:rPr lang="en-US" dirty="0"/>
              <a:t>, be used as a a language for coding tools in from an offensive perspective</a:t>
            </a:r>
          </a:p>
          <a:p>
            <a:r>
              <a:rPr lang="en-US" dirty="0"/>
              <a:t>Defenders should instrument their fleet to obtain as much telemetry as possible for detection purposes</a:t>
            </a:r>
          </a:p>
          <a:p>
            <a:r>
              <a:rPr lang="en-US" dirty="0"/>
              <a:t>Spend the time on understanding the behaviors of offensive tooling rather than .NET language implementations</a:t>
            </a:r>
          </a:p>
        </p:txBody>
      </p:sp>
      <p:sp>
        <p:nvSpPr>
          <p:cNvPr id="6" name="Slide Number Placeholder 5">
            <a:extLst>
              <a:ext uri="{FF2B5EF4-FFF2-40B4-BE49-F238E27FC236}">
                <a16:creationId xmlns:a16="http://schemas.microsoft.com/office/drawing/2014/main" id="{0C4939CE-9A38-2F4F-A4E0-426A5F5A60AB}"/>
              </a:ext>
            </a:extLst>
          </p:cNvPr>
          <p:cNvSpPr>
            <a:spLocks noGrp="1"/>
          </p:cNvSpPr>
          <p:nvPr>
            <p:ph type="sldNum" sz="quarter" idx="12"/>
          </p:nvPr>
        </p:nvSpPr>
        <p:spPr/>
        <p:txBody>
          <a:bodyPr/>
          <a:lstStyle/>
          <a:p>
            <a:fld id="{01382283-6E44-444F-8642-0798935D9F00}" type="slidenum">
              <a:rPr lang="en-US" smtClean="0"/>
              <a:pPr/>
              <a:t>69</a:t>
            </a:fld>
            <a:endParaRPr lang="en-US"/>
          </a:p>
        </p:txBody>
      </p:sp>
    </p:spTree>
    <p:extLst>
      <p:ext uri="{BB962C8B-B14F-4D97-AF65-F5344CB8AC3E}">
        <p14:creationId xmlns:p14="http://schemas.microsoft.com/office/powerpoint/2010/main" val="659501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73ABD7-F128-FF4D-8DD8-79C6507E15DE}"/>
              </a:ext>
            </a:extLst>
          </p:cNvPr>
          <p:cNvSpPr>
            <a:spLocks noGrp="1"/>
          </p:cNvSpPr>
          <p:nvPr>
            <p:ph type="dt" sz="half" idx="10"/>
          </p:nvPr>
        </p:nvSpPr>
        <p:spPr/>
        <p:txBody>
          <a:bodyPr/>
          <a:lstStyle/>
          <a:p>
            <a:fld id="{3E1B88A5-AAFF-6740-8676-E6AEC934EA5F}" type="datetime4">
              <a:rPr lang="en-US" smtClean="0"/>
              <a:t>May 10, 2021</a:t>
            </a:fld>
            <a:endParaRPr lang="en-US"/>
          </a:p>
        </p:txBody>
      </p:sp>
      <p:sp>
        <p:nvSpPr>
          <p:cNvPr id="3" name="Footer Placeholder 2">
            <a:extLst>
              <a:ext uri="{FF2B5EF4-FFF2-40B4-BE49-F238E27FC236}">
                <a16:creationId xmlns:a16="http://schemas.microsoft.com/office/drawing/2014/main" id="{1441AFF2-C1A4-E149-B8CA-083C9C92656B}"/>
              </a:ext>
            </a:extLst>
          </p:cNvPr>
          <p:cNvSpPr>
            <a:spLocks noGrp="1"/>
          </p:cNvSpPr>
          <p:nvPr>
            <p:ph type="ftr" sz="quarter" idx="11"/>
          </p:nvPr>
        </p:nvSpPr>
        <p:spPr/>
        <p:txBody>
          <a:bodyPr/>
          <a:lstStyle/>
          <a:p>
            <a:r>
              <a:rPr lang="en-US">
                <a:solidFill>
                  <a:schemeClr val="bg1">
                    <a:lumMod val="85000"/>
                  </a:schemeClr>
                </a:solidFill>
              </a:rPr>
              <a:t>Source: https://</a:t>
            </a:r>
            <a:r>
              <a:rPr lang="en-US" err="1">
                <a:solidFill>
                  <a:schemeClr val="bg1">
                    <a:lumMod val="85000"/>
                  </a:schemeClr>
                </a:solidFill>
              </a:rPr>
              <a:t>cdn.www.carbonblack.com</a:t>
            </a:r>
            <a:r>
              <a:rPr lang="en-US">
                <a:solidFill>
                  <a:schemeClr val="bg1">
                    <a:lumMod val="85000"/>
                  </a:schemeClr>
                </a:solidFill>
              </a:rPr>
              <a:t>/wp-content/uploads/sq6.png</a:t>
            </a:r>
          </a:p>
        </p:txBody>
      </p:sp>
      <p:sp>
        <p:nvSpPr>
          <p:cNvPr id="4" name="Slide Number Placeholder 3">
            <a:extLst>
              <a:ext uri="{FF2B5EF4-FFF2-40B4-BE49-F238E27FC236}">
                <a16:creationId xmlns:a16="http://schemas.microsoft.com/office/drawing/2014/main" id="{07B03A8E-4065-1540-BB57-E27C1CB8DC17}"/>
              </a:ext>
            </a:extLst>
          </p:cNvPr>
          <p:cNvSpPr>
            <a:spLocks noGrp="1"/>
          </p:cNvSpPr>
          <p:nvPr>
            <p:ph type="sldNum" sz="quarter" idx="12"/>
          </p:nvPr>
        </p:nvSpPr>
        <p:spPr/>
        <p:txBody>
          <a:bodyPr/>
          <a:lstStyle/>
          <a:p>
            <a:fld id="{01382283-6E44-444F-8642-0798935D9F00}" type="slidenum">
              <a:rPr lang="en-US" smtClean="0"/>
              <a:t>7</a:t>
            </a:fld>
            <a:endParaRPr lang="en-US"/>
          </a:p>
        </p:txBody>
      </p:sp>
      <p:pic>
        <p:nvPicPr>
          <p:cNvPr id="6" name="Picture 2">
            <a:extLst>
              <a:ext uri="{FF2B5EF4-FFF2-40B4-BE49-F238E27FC236}">
                <a16:creationId xmlns:a16="http://schemas.microsoft.com/office/drawing/2014/main" id="{3C3CDEA1-268D-5740-893F-19C512F66425}"/>
              </a:ext>
            </a:extLst>
          </p:cNvPr>
          <p:cNvPicPr>
            <a:picLocks noChangeAspect="1" noChangeArrowheads="1"/>
          </p:cNvPicPr>
          <p:nvPr/>
        </p:nvPicPr>
        <p:blipFill>
          <a:blip r:embed="rId3"/>
          <a:srcRect l="1581" r="1581"/>
          <a:stretch/>
        </p:blipFill>
        <p:spPr bwMode="auto">
          <a:xfrm>
            <a:off x="2255699" y="342899"/>
            <a:ext cx="7390810" cy="5590271"/>
          </a:xfrm>
          <a:prstGeom prst="rect">
            <a:avLst/>
          </a:prstGeom>
          <a:ln>
            <a:solidFill>
              <a:schemeClr val="accent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204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73ABD7-F128-FF4D-8DD8-79C6507E15DE}"/>
              </a:ext>
            </a:extLst>
          </p:cNvPr>
          <p:cNvSpPr>
            <a:spLocks noGrp="1"/>
          </p:cNvSpPr>
          <p:nvPr>
            <p:ph type="dt" sz="half" idx="10"/>
          </p:nvPr>
        </p:nvSpPr>
        <p:spPr/>
        <p:txBody>
          <a:bodyPr/>
          <a:lstStyle/>
          <a:p>
            <a:fld id="{3E1B88A5-AAFF-6740-8676-E6AEC934EA5F}" type="datetime4">
              <a:rPr lang="en-US" smtClean="0"/>
              <a:t>May 10, 2021</a:t>
            </a:fld>
            <a:endParaRPr lang="en-US"/>
          </a:p>
        </p:txBody>
      </p:sp>
      <p:sp>
        <p:nvSpPr>
          <p:cNvPr id="3" name="Footer Placeholder 2">
            <a:extLst>
              <a:ext uri="{FF2B5EF4-FFF2-40B4-BE49-F238E27FC236}">
                <a16:creationId xmlns:a16="http://schemas.microsoft.com/office/drawing/2014/main" id="{1441AFF2-C1A4-E149-B8CA-083C9C92656B}"/>
              </a:ext>
            </a:extLst>
          </p:cNvPr>
          <p:cNvSpPr>
            <a:spLocks noGrp="1"/>
          </p:cNvSpPr>
          <p:nvPr>
            <p:ph type="ftr" sz="quarter" idx="11"/>
          </p:nvPr>
        </p:nvSpPr>
        <p:spPr/>
        <p:txBody>
          <a:bodyPr/>
          <a:lstStyle/>
          <a:p>
            <a:r>
              <a:rPr lang="en-US">
                <a:solidFill>
                  <a:schemeClr val="bg1">
                    <a:lumMod val="85000"/>
                  </a:schemeClr>
                </a:solidFill>
              </a:rPr>
              <a:t>Source: https://</a:t>
            </a:r>
            <a:r>
              <a:rPr lang="en-US" err="1">
                <a:solidFill>
                  <a:schemeClr val="bg1">
                    <a:lumMod val="85000"/>
                  </a:schemeClr>
                </a:solidFill>
              </a:rPr>
              <a:t>cdn.www.carbonblack.com</a:t>
            </a:r>
            <a:r>
              <a:rPr lang="en-US">
                <a:solidFill>
                  <a:schemeClr val="bg1">
                    <a:lumMod val="85000"/>
                  </a:schemeClr>
                </a:solidFill>
              </a:rPr>
              <a:t>/wp-content/uploads/sq6.png</a:t>
            </a:r>
          </a:p>
        </p:txBody>
      </p:sp>
      <p:sp>
        <p:nvSpPr>
          <p:cNvPr id="4" name="Slide Number Placeholder 3">
            <a:extLst>
              <a:ext uri="{FF2B5EF4-FFF2-40B4-BE49-F238E27FC236}">
                <a16:creationId xmlns:a16="http://schemas.microsoft.com/office/drawing/2014/main" id="{07B03A8E-4065-1540-BB57-E27C1CB8DC17}"/>
              </a:ext>
            </a:extLst>
          </p:cNvPr>
          <p:cNvSpPr>
            <a:spLocks noGrp="1"/>
          </p:cNvSpPr>
          <p:nvPr>
            <p:ph type="sldNum" sz="quarter" idx="12"/>
          </p:nvPr>
        </p:nvSpPr>
        <p:spPr/>
        <p:txBody>
          <a:bodyPr/>
          <a:lstStyle/>
          <a:p>
            <a:fld id="{01382283-6E44-444F-8642-0798935D9F00}" type="slidenum">
              <a:rPr lang="en-US" smtClean="0"/>
              <a:t>8</a:t>
            </a:fld>
            <a:endParaRPr lang="en-US"/>
          </a:p>
        </p:txBody>
      </p:sp>
      <p:pic>
        <p:nvPicPr>
          <p:cNvPr id="2050" name="Picture 2">
            <a:extLst>
              <a:ext uri="{FF2B5EF4-FFF2-40B4-BE49-F238E27FC236}">
                <a16:creationId xmlns:a16="http://schemas.microsoft.com/office/drawing/2014/main" id="{77DEE69E-9E89-0A4D-AB69-EE3037D71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6296" y="540325"/>
            <a:ext cx="8659408" cy="5361709"/>
          </a:xfrm>
          <a:prstGeom prst="rect">
            <a:avLst/>
          </a:prstGeom>
          <a:ln>
            <a:solidFill>
              <a:schemeClr val="accent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2468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800431-76F8-BB44-BAA0-D69A3B3B2324}"/>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B3110B43-3922-A140-9BB4-F91B64EA81E9}"/>
              </a:ext>
            </a:extLst>
          </p:cNvPr>
          <p:cNvSpPr>
            <a:spLocks noGrp="1"/>
          </p:cNvSpPr>
          <p:nvPr>
            <p:ph type="title"/>
          </p:nvPr>
        </p:nvSpPr>
        <p:spPr/>
        <p:txBody>
          <a:bodyPr/>
          <a:lstStyle/>
          <a:p>
            <a:r>
              <a:rPr lang="en-US"/>
              <a:t>What is F#?</a:t>
            </a:r>
          </a:p>
        </p:txBody>
      </p:sp>
      <p:sp>
        <p:nvSpPr>
          <p:cNvPr id="4" name="Picture Placeholder 3">
            <a:extLst>
              <a:ext uri="{FF2B5EF4-FFF2-40B4-BE49-F238E27FC236}">
                <a16:creationId xmlns:a16="http://schemas.microsoft.com/office/drawing/2014/main" id="{D4C8E2AE-D58D-1947-BB61-0D0F520B2DC1}"/>
              </a:ext>
            </a:extLst>
          </p:cNvPr>
          <p:cNvSpPr>
            <a:spLocks noGrp="1"/>
          </p:cNvSpPr>
          <p:nvPr>
            <p:ph type="pic" sz="quarter" idx="10"/>
          </p:nvPr>
        </p:nvSpPr>
        <p:spPr/>
      </p:sp>
    </p:spTree>
    <p:extLst>
      <p:ext uri="{BB962C8B-B14F-4D97-AF65-F5344CB8AC3E}">
        <p14:creationId xmlns:p14="http://schemas.microsoft.com/office/powerpoint/2010/main" val="2097931081"/>
      </p:ext>
    </p:extLst>
  </p:cSld>
  <p:clrMapOvr>
    <a:masterClrMapping/>
  </p:clrMapOvr>
</p:sld>
</file>

<file path=ppt/theme/theme1.xml><?xml version="1.0" encoding="utf-8"?>
<a:theme xmlns:a="http://schemas.openxmlformats.org/drawingml/2006/main" name="Office Theme">
  <a:themeElements>
    <a:clrScheme name="Fortynorth">
      <a:dk1>
        <a:srgbClr val="000000"/>
      </a:dk1>
      <a:lt1>
        <a:srgbClr val="FFFFFF"/>
      </a:lt1>
      <a:dk2>
        <a:srgbClr val="2E4170"/>
      </a:dk2>
      <a:lt2>
        <a:srgbClr val="E7E6E6"/>
      </a:lt2>
      <a:accent1>
        <a:srgbClr val="F17F3D"/>
      </a:accent1>
      <a:accent2>
        <a:srgbClr val="3E94D0"/>
      </a:accent2>
      <a:accent3>
        <a:srgbClr val="425375"/>
      </a:accent3>
      <a:accent4>
        <a:srgbClr val="F2A23A"/>
      </a:accent4>
      <a:accent5>
        <a:srgbClr val="A3A3A3"/>
      </a:accent5>
      <a:accent6>
        <a:srgbClr val="C75736"/>
      </a:accent6>
      <a:hlink>
        <a:srgbClr val="3E94D0"/>
      </a:hlink>
      <a:folHlink>
        <a:srgbClr val="72777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istory_Motivation_EDR" id="{B18A930D-D158-6F42-BE0D-AD51C120CF92}" vid="{E1F85AC3-0558-4043-9579-37137149947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Relationships xmlns="http://schemas.openxmlformats.org/package/2006/relationships">
  <Relationship Id="rId1" Type="http://schemas.openxmlformats.org/officeDocument/2006/relationships/customXmlProps" Target="itemProps1.xml"/>
</Relationships>

</file>

<file path=customXml/_rels/item2.xml.rels><?xml version="1.0" encoding="UTF-8"?>

<Relationships xmlns="http://schemas.openxmlformats.org/package/2006/relationships">
  <Relationship Id="rId1" Type="http://schemas.openxmlformats.org/officeDocument/2006/relationships/customXmlProps" Target="itemProps2.xml"/>
</Relationships>

</file>

<file path=customXml/_rels/item3.xml.rels><?xml version="1.0" encoding="UTF-8"?>

<Relationships xmlns="http://schemas.openxmlformats.org/package/2006/relationships">
  <Relationship Id="rId1" Type="http://schemas.openxmlformats.org/officeDocument/2006/relationships/customXmlProps" Target="itemProps3.xml"/>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1064C9177F3AC4FB1554C2480220528" ma:contentTypeVersion="11" ma:contentTypeDescription="Create a new document." ma:contentTypeScope="" ma:versionID="b863beff0d6fd21ec0d9f7bc4d04666d">
  <xsd:schema xmlns:xsd="http://www.w3.org/2001/XMLSchema" xmlns:xs="http://www.w3.org/2001/XMLSchema" xmlns:p="http://schemas.microsoft.com/office/2006/metadata/properties" xmlns:ns2="e275bbc8-c8a9-4010-a181-d360f250f9d9" xmlns:ns3="391afe8f-bbc8-49df-abeb-d1162f96d50f" targetNamespace="http://schemas.microsoft.com/office/2006/metadata/properties" ma:root="true" ma:fieldsID="705bc8a51a34c78bbdad8bf4f24f69d6" ns2:_="" ns3:_="">
    <xsd:import namespace="e275bbc8-c8a9-4010-a181-d360f250f9d9"/>
    <xsd:import namespace="391afe8f-bbc8-49df-abeb-d1162f96d50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275bbc8-c8a9-4010-a181-d360f250f9d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91afe8f-bbc8-49df-abeb-d1162f96d50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D3AA260-A459-4318-932F-36455D20910B}">
  <ds:schemaRefs>
    <ds:schemaRef ds:uri="391afe8f-bbc8-49df-abeb-d1162f96d50f"/>
    <ds:schemaRef ds:uri="e275bbc8-c8a9-4010-a181-d360f250f9d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39AA4FA-931F-4295-BD25-8FE7D43638CD}">
  <ds:schemaRefs>
    <ds:schemaRef ds:uri="http://schemas.microsoft.com/office/2006/metadata/properties"/>
    <ds:schemaRef ds:uri="http://www.w3.org/XML/1998/namespace"/>
    <ds:schemaRef ds:uri="http://purl.org/dc/terms/"/>
    <ds:schemaRef ds:uri="http://purl.org/dc/elements/1.1/"/>
    <ds:schemaRef ds:uri="e275bbc8-c8a9-4010-a181-d360f250f9d9"/>
    <ds:schemaRef ds:uri="http://schemas.microsoft.com/office/2006/documentManagement/types"/>
    <ds:schemaRef ds:uri="http://schemas.microsoft.com/office/infopath/2007/PartnerControls"/>
    <ds:schemaRef ds:uri="http://schemas.openxmlformats.org/package/2006/metadata/core-properties"/>
    <ds:schemaRef ds:uri="391afe8f-bbc8-49df-abeb-d1162f96d50f"/>
    <ds:schemaRef ds:uri="http://purl.org/dc/dcmitype/"/>
  </ds:schemaRefs>
</ds:datastoreItem>
</file>

<file path=customXml/itemProps3.xml><?xml version="1.0" encoding="utf-8"?>
<ds:datastoreItem xmlns:ds="http://schemas.openxmlformats.org/officeDocument/2006/customXml" ds:itemID="{6183C283-F935-4315-B0AE-1BCB67268BC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3727</Words>
  <Application/>
  <PresentationFormat>Widescreen</PresentationFormat>
  <Paragraphs>492</Paragraphs>
  <Slides>69</Slides>
  <Notes>46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69</vt:i4>
      </vt:variant>
    </vt:vector>
  </HeadingPairs>
  <TitlesOfParts>
    <vt:vector size="73" baseType="lpstr">
      <vt:lpstr>Arial</vt:lpstr>
      <vt:lpstr>Calibri</vt:lpstr>
      <vt:lpstr>Cambria</vt:lpstr>
      <vt:lpstr>Office Theme</vt:lpstr>
      <vt:lpstr>What the F#*%?</vt:lpstr>
      <vt:lpstr>We’re FortyNorth Security</vt:lpstr>
      <vt:lpstr>Story Time</vt:lpstr>
      <vt:lpstr>PowerPoint Presentation</vt:lpstr>
      <vt:lpstr>PowerPoint Presentation</vt:lpstr>
      <vt:lpstr>Tried and failed…</vt:lpstr>
      <vt:lpstr>PowerPoint Presentation</vt:lpstr>
      <vt:lpstr>PowerPoint Presentation</vt:lpstr>
      <vt:lpstr>What is F#?</vt:lpstr>
      <vt:lpstr>What is F#</vt:lpstr>
      <vt:lpstr>Compiling F#</vt:lpstr>
      <vt:lpstr>Compiling F# with Mono</vt:lpstr>
      <vt:lpstr>Compiling F# with Mono</vt:lpstr>
      <vt:lpstr>Compiling F# with fsc.exe</vt:lpstr>
      <vt:lpstr>Weaponization of 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Execute-Assembly + F#</vt:lpstr>
      <vt:lpstr>PowerPoint Presentation</vt:lpstr>
      <vt:lpstr>PowerPoint Presentation</vt:lpstr>
      <vt:lpstr>Execute-Assembly Under the Hood</vt:lpstr>
      <vt:lpstr>PowerPoint Presentation</vt:lpstr>
      <vt:lpstr>PowerPoint Presentation</vt:lpstr>
      <vt:lpstr>Coding for Execute-Assembly</vt:lpstr>
      <vt:lpstr>Execute Assembly and F#</vt:lpstr>
      <vt:lpstr>PowerPoint Presentation</vt:lpstr>
      <vt:lpstr>PowerPoint Presentation</vt:lpstr>
      <vt:lpstr>PowerPoint Presentation</vt:lpstr>
      <vt:lpstr>Ideas</vt:lpstr>
      <vt:lpstr>Standalone F# Assemblies</vt:lpstr>
      <vt:lpstr>Drop FSharp.Core.dll to Disk</vt:lpstr>
      <vt:lpstr>Add FSharp.Core.dll to GAC</vt:lpstr>
      <vt:lpstr>Resolve Assembly Dependency Errors</vt:lpstr>
      <vt:lpstr>Load it Up</vt:lpstr>
      <vt:lpstr>Load it Up</vt:lpstr>
      <vt:lpstr>Load it Up</vt:lpstr>
      <vt:lpstr>PowerPoint Presentation</vt:lpstr>
      <vt:lpstr>Load it Up</vt:lpstr>
      <vt:lpstr>PowerPoint Presentation</vt:lpstr>
      <vt:lpstr>Load it Up</vt:lpstr>
      <vt:lpstr>PowerPoint Presentation</vt:lpstr>
      <vt:lpstr>PowerPoint Presentation</vt:lpstr>
      <vt:lpstr>Load it Up</vt:lpstr>
      <vt:lpstr>Load it Up</vt:lpstr>
      <vt:lpstr>Process Injection in F#</vt:lpstr>
      <vt:lpstr>Shellcode in F#</vt:lpstr>
      <vt:lpstr>P/Invoke</vt:lpstr>
      <vt:lpstr>P/Invoke</vt:lpstr>
      <vt:lpstr>@vysecurity’s Shellcode Injection PoC</vt:lpstr>
      <vt:lpstr>CreateRemoteThread Shellcode Injection</vt:lpstr>
      <vt:lpstr>CreateRemoteThread Shellcode Injection</vt:lpstr>
      <vt:lpstr>CreateRemoteThread Shellcode Injection</vt:lpstr>
      <vt:lpstr>Introducing “WhatTheF”</vt:lpstr>
      <vt:lpstr>Shellcode Injection Templates</vt:lpstr>
      <vt:lpstr>Bypassing AMSI and ETW with F#</vt:lpstr>
      <vt:lpstr>Guide to Executing F# on Target Hosts</vt:lpstr>
      <vt:lpstr>Roadmap / What’s Next?</vt:lpstr>
      <vt:lpstr>Limitations of F#</vt:lpstr>
      <vt:lpstr>Limitations</vt:lpstr>
      <vt:lpstr>Detecting F# Tradecraft</vt:lpstr>
      <vt:lpstr>F# Detection</vt:lpstr>
      <vt:lpstr>F# Detection</vt:lpstr>
      <vt:lpstr>Key Takeaways</vt:lpstr>
    </vt:vector>
  </TitlesOfParts>
  <Company/>
  <LinksUpToDate>false</LinksUpToDate>
  <SharedDoc>false</SharedDoc>
  <HyperlinksChanged>false</HyperlinksChanged>
  <AppVersion>16.0000</AppVersion>
  <Manager/>
</Properties>
</file>

<file path=docProps/core.xml><?xml version="1.0" encoding="utf-8"?>
<coreProperties xmlns="http://schemas.openxmlformats.org/package/2006/metadata/core-properties" xmlns:cp="http://schemas.openxmlformats.org/package/2006/metadata/core-properties" xmlns:dc="http://purl.org/dc/elements/1.1/" xmlns:dcterms="http://purl.org/dc/terms/" xmlns:xsi="http://www.w3.org/2001/XMLSchema-instance">
  <dcterms:created xsi:type="dcterms:W3CDTF">2021-05-10T22:51:54Z</dcterms:created>
  <dcterms:modified xsi:type="dcterms:W3CDTF">2021-05-10T22:51:54Z</dcterms:modified>
  <revision>0</revision>
</coreProperties>
</file>

<file path=docProps/custom.xml><?xml version="1.0" encoding="utf-8"?>
<Properties xmlns="http://schemas.openxmlformats.org/officeDocument/2006/custom-properties" xmlns:vt="http://schemas.openxmlformats.org/officeDocument/2006/docPropsVTypes"/>
</file>